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31"/>
  </p:notesMasterIdLst>
  <p:sldIdLst>
    <p:sldId id="263" r:id="rId6"/>
    <p:sldId id="416" r:id="rId7"/>
    <p:sldId id="414" r:id="rId8"/>
    <p:sldId id="463" r:id="rId9"/>
    <p:sldId id="265" r:id="rId10"/>
    <p:sldId id="262" r:id="rId11"/>
    <p:sldId id="427" r:id="rId12"/>
    <p:sldId id="260" r:id="rId13"/>
    <p:sldId id="266" r:id="rId14"/>
    <p:sldId id="431" r:id="rId15"/>
    <p:sldId id="418" r:id="rId16"/>
    <p:sldId id="464" r:id="rId17"/>
    <p:sldId id="461" r:id="rId18"/>
    <p:sldId id="420" r:id="rId19"/>
    <p:sldId id="466" r:id="rId20"/>
    <p:sldId id="474" r:id="rId21"/>
    <p:sldId id="468" r:id="rId22"/>
    <p:sldId id="457" r:id="rId23"/>
    <p:sldId id="469" r:id="rId24"/>
    <p:sldId id="470" r:id="rId25"/>
    <p:sldId id="471" r:id="rId26"/>
    <p:sldId id="473" r:id="rId27"/>
    <p:sldId id="472" r:id="rId28"/>
    <p:sldId id="465" r:id="rId29"/>
    <p:sldId id="46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2C3697-41AF-1DA5-9E18-A6C6C3834E5D}" v="2" dt="2023-04-18T19:03:55.656"/>
    <p1510:client id="{50F8B3D7-2B72-05ED-8745-59862CEF8C31}" v="1" dt="2023-04-18T20:13:38.193"/>
    <p1510:client id="{6A64DC5C-A63C-AD0E-D157-66D6EE7D6DE4}" v="3" dt="2023-04-28T21:34:31.912"/>
    <p1510:client id="{E84B59FF-6FBB-E6A7-3CD6-71825DB675FF}" v="1" dt="2023-04-18T21:54:49.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74589"/>
  </p:normalViewPr>
  <p:slideViewPr>
    <p:cSldViewPr snapToGrid="0">
      <p:cViewPr varScale="1">
        <p:scale>
          <a:sx n="85" d="100"/>
          <a:sy n="85" d="100"/>
        </p:scale>
        <p:origin x="488" y="160"/>
      </p:cViewPr>
      <p:guideLst/>
    </p:cSldViewPr>
  </p:slideViewPr>
  <p:notesTextViewPr>
    <p:cViewPr>
      <p:scale>
        <a:sx n="1" d="1"/>
        <a:sy n="1" d="1"/>
      </p:scale>
      <p:origin x="0" y="0"/>
    </p:cViewPr>
  </p:notesTextViewPr>
  <p:notesViewPr>
    <p:cSldViewPr snapToGrid="0">
      <p:cViewPr varScale="1">
        <p:scale>
          <a:sx n="97" d="100"/>
          <a:sy n="97" d="100"/>
        </p:scale>
        <p:origin x="3744"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3/28/25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NOTE: housekeeping and expectations slides will be on the screen as folks enter the </a:t>
            </a:r>
            <a:r>
              <a:rPr lang="en-US" sz="1200" b="1"/>
              <a:t>Zoom meeting</a:t>
            </a:r>
            <a:endParaRPr lang="en-US" sz="1200" b="1" dirty="0"/>
          </a:p>
          <a:p>
            <a:endParaRPr lang="en-US" sz="1200" b="1" dirty="0"/>
          </a:p>
          <a:p>
            <a:r>
              <a:rPr lang="en-US" sz="1200" b="1" dirty="0"/>
              <a:t>mar</a:t>
            </a:r>
          </a:p>
          <a:p>
            <a:endParaRPr lang="en-US" sz="1200"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200" b="1" dirty="0">
                <a:effectLst/>
                <a:latin typeface="Verdana" panose="020B0604030504040204" pitchFamily="34" charset="0"/>
                <a:ea typeface="Calibri" panose="020F0502020204030204" pitchFamily="34" charset="0"/>
                <a:cs typeface="Times New Roman" panose="02020603050405020304" pitchFamily="18" charset="0"/>
              </a:rPr>
              <a:t>TRAINER</a:t>
            </a:r>
          </a:p>
          <a:p>
            <a:pPr>
              <a:lnSpc>
                <a:spcPct val="107000"/>
              </a:lnSpc>
              <a:spcAft>
                <a:spcPts val="800"/>
              </a:spcAft>
            </a:pP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the quote on the slide. Intersectionality can be a hard term for people to grasp. It might help to refer back to the dinner table example.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“When we were discussing the dinner table, we mentioned the possibility of there being people with different dietary restrictions or preferences, such as vegetarian, gluten-free or kosher. However, some people might fit into several of these categories. They might be vegetarian AND gluten-free. They might keep kosher, AND be lactose-intolerant. Intersectionality reminds us of this.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In terms of real-world application, Kimberlie Crenshaw first introduced the term to describe different lived experiences. Gender and race can impact these experiences. So for example, while a white man and a white woman can have different experiences based on their gender, a white man and a black woman would have different experiences based on their gender AND race. Similarly, a blind Asian man would have a different experience based on his race AND ability. Intersectionality is acknowledging that these different identities (gender, race, sex, ability, </a:t>
            </a:r>
            <a:r>
              <a:rPr lang="en-US" sz="1200" dirty="0" err="1">
                <a:effectLst/>
                <a:latin typeface="Verdana" panose="020B0604030504040204" pitchFamily="34" charset="0"/>
                <a:ea typeface="Calibri" panose="020F0502020204030204" pitchFamily="34" charset="0"/>
                <a:cs typeface="Times New Roman" panose="02020603050405020304" pitchFamily="18" charset="0"/>
              </a:rPr>
              <a:t>etc</a:t>
            </a:r>
            <a:r>
              <a:rPr lang="en-US" sz="1200" dirty="0">
                <a:effectLst/>
                <a:latin typeface="Verdana" panose="020B0604030504040204" pitchFamily="34" charset="0"/>
                <a:ea typeface="Calibri" panose="020F0502020204030204" pitchFamily="34" charset="0"/>
                <a:cs typeface="Times New Roman" panose="02020603050405020304" pitchFamily="18" charset="0"/>
              </a:rPr>
              <a:t>) intersect and impact our experiences.”</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Verdana" panose="020B0604030504040204" pitchFamily="34" charset="0"/>
                <a:ea typeface="Calibri" panose="020F0502020204030204" pitchFamily="34" charset="0"/>
                <a:cs typeface="Times New Roman" panose="02020603050405020304" pitchFamily="18" charset="0"/>
              </a:rPr>
              <a:t>Part of these different experiences has to do with privilege. We live in an unjust society that gives advantages to certain groups of people. This was brought up in our discussion of inequity in Module 3. You might also be familiar with the term “white privilege.” “White privilege” recognizes that we live in a racist society and white people are afforded certain advantages based on the </a:t>
            </a:r>
            <a:r>
              <a:rPr lang="en-US" sz="1200" dirty="0" err="1">
                <a:effectLst/>
                <a:latin typeface="Verdana" panose="020B0604030504040204" pitchFamily="34" charset="0"/>
                <a:ea typeface="Calibri" panose="020F0502020204030204" pitchFamily="34" charset="0"/>
                <a:cs typeface="Times New Roman" panose="02020603050405020304" pitchFamily="18" charset="0"/>
              </a:rPr>
              <a:t>colour</a:t>
            </a:r>
            <a:r>
              <a:rPr lang="en-US" sz="1200" dirty="0">
                <a:effectLst/>
                <a:latin typeface="Verdana" panose="020B0604030504040204" pitchFamily="34" charset="0"/>
                <a:ea typeface="Calibri" panose="020F0502020204030204" pitchFamily="34" charset="0"/>
                <a:cs typeface="Times New Roman" panose="02020603050405020304" pitchFamily="18" charset="0"/>
              </a:rPr>
              <a:t> of their skin. This isn’t the only kind of privilege there is. There are privileges based on other identities such as race/gender/sexuality/ability et cetera. As people with lived experiences of mental health and addiction we may have experienced discrimination and stigma. Recognizing privilege is recognizing that those experiences can also intersect with racial/sexual/class discrimination.</a:t>
            </a:r>
            <a:r>
              <a:rPr lang="en-CA" sz="1200" dirty="0">
                <a:effectLst/>
              </a:rPr>
              <a:t> </a:t>
            </a:r>
            <a:endParaRPr lang="en-US" sz="1200" dirty="0"/>
          </a:p>
        </p:txBody>
      </p:sp>
      <p:sp>
        <p:nvSpPr>
          <p:cNvPr id="4" name="Slide Number Placeholder 3"/>
          <p:cNvSpPr>
            <a:spLocks noGrp="1"/>
          </p:cNvSpPr>
          <p:nvPr>
            <p:ph type="sldNum" sz="quarter" idx="5"/>
          </p:nvPr>
        </p:nvSpPr>
        <p:spPr/>
        <p:txBody>
          <a:bodyPr/>
          <a:lstStyle/>
          <a:p>
            <a:fld id="{5315D539-3A0C-471A-81A4-83B339979F2F}" type="slidenum">
              <a:rPr lang="en-CA" smtClean="0"/>
              <a:t>10</a:t>
            </a:fld>
            <a:endParaRPr lang="en-CA"/>
          </a:p>
        </p:txBody>
      </p:sp>
    </p:spTree>
    <p:extLst>
      <p:ext uri="{BB962C8B-B14F-4D97-AF65-F5344CB8AC3E}">
        <p14:creationId xmlns:p14="http://schemas.microsoft.com/office/powerpoint/2010/main" val="4160143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1000"/>
              </a:spcBef>
            </a:pPr>
            <a:r>
              <a:rPr lang="en-CA" sz="1200" b="1" dirty="0">
                <a:effectLst/>
                <a:latin typeface="Verdana" panose="020B0604030504040204" pitchFamily="34" charset="0"/>
                <a:ea typeface="Times New Roman" panose="02020603050405020304" pitchFamily="18" charset="0"/>
              </a:rPr>
              <a:t>mar</a:t>
            </a:r>
          </a:p>
          <a:p>
            <a:pPr>
              <a:lnSpc>
                <a:spcPct val="100000"/>
              </a:lnSpc>
              <a:spcBef>
                <a:spcPts val="1000"/>
              </a:spcBef>
            </a:pPr>
            <a:endParaRPr lang="en-CA" sz="1200" dirty="0">
              <a:effectLst/>
              <a:latin typeface="Verdana" panose="020B0604030504040204" pitchFamily="34" charset="0"/>
              <a:ea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a:t>
            </a:r>
            <a:r>
              <a:rPr lang="en-US" sz="1200" dirty="0">
                <a:effectLst/>
                <a:latin typeface="Verdana" panose="020B0604030504040204" pitchFamily="34" charset="0"/>
                <a:ea typeface="Calibri" panose="020F0502020204030204" pitchFamily="34" charset="0"/>
                <a:cs typeface="Times New Roman" panose="02020603050405020304" pitchFamily="18" charset="0"/>
              </a:rPr>
              <a:t>A community can be described as a group of people who share a connection, have something in common. We can consider ourselves as a community of Peers that share the experience of mental health and/or addictions. Other points of connection within communities include shared interests, geography, roles, or origins to name a few.</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Aside from being connected with this community, name or describe some other communities that you are affiliated with. What is it that you have in common? What is your point or points of connection?”</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Small group activity. Read out the instructions and separate the participants into break-out rooms. After 10-15 minutes, reconvene and ask one person from each group to share the main points that came up in discussion.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Examples can be: immigrant communities, religious communities, people with a shared hobby (such as sci fi or knitting), geographic community, shared dietary preferences (such as vegetarians or paleo diet), et cetera.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b="1" dirty="0">
                <a:effectLst/>
                <a:latin typeface="Verdana" panose="020B0604030504040204" pitchFamily="34" charset="0"/>
                <a:ea typeface="Calibri" panose="020F0502020204030204" pitchFamily="34" charset="0"/>
                <a:cs typeface="Times New Roman" panose="02020603050405020304" pitchFamily="18" charset="0"/>
              </a:rPr>
              <a:t>At this point you should be about halfway through the allotted time. Some people might need a bio break</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1944873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latin typeface="Verdana" panose="020B0604030504040204" pitchFamily="34" charset="0"/>
                <a:ea typeface="Calibri" panose="020F0502020204030204" pitchFamily="34" charset="0"/>
                <a:cs typeface="Times New Roman" panose="02020603050405020304" pitchFamily="18" charset="0"/>
              </a:rPr>
              <a:t>Invite someone to read the slide on cultural competency. Draw attention to the language in the definition: competent not expert. It isn’t necessary to be an expert on other cultures, instead what cultural competency promotes is a commitment to learning and listening.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2978511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effectLst/>
                <a:latin typeface="Verdana" panose="020B0604030504040204" pitchFamily="34" charset="0"/>
                <a:ea typeface="Verdana" panose="020B0604030504040204" pitchFamily="34" charset="0"/>
                <a:cs typeface="Verdana" panose="020B0604030504040204" pitchFamily="34" charset="0"/>
              </a:rPr>
              <a:t>TRAINER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Scenario to be done together as a group. Invite someone to read out the scenario. You can also create a poll for people to vote on the response that they would use.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Again, this is a scenario where context matters. The Peer Support relationship reflects the people within the relationship. You might bring up the cultural differences and your peer might suggest that it doesn’t matter to them, and that they would prefer to focus on recovery. Another peer might state that their recovery cannot be separated from their cultural experiences.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r>
              <a:rPr lang="en-CA" b="1" dirty="0">
                <a:latin typeface="Calibri"/>
                <a:ea typeface="Verdana"/>
                <a:cs typeface="Calibri"/>
              </a:rPr>
              <a:t>MAR</a:t>
            </a:r>
          </a:p>
          <a:p>
            <a:r>
              <a:rPr lang="en-US" dirty="0">
                <a:latin typeface="Verdana"/>
                <a:ea typeface="Verdana"/>
              </a:rPr>
              <a:t>Poll question: Do you know about the differences between equity and equality?</a:t>
            </a:r>
            <a:endParaRPr lang="en-US" dirty="0"/>
          </a:p>
          <a:p>
            <a:r>
              <a:rPr lang="en-US" dirty="0">
                <a:latin typeface="Verdana"/>
                <a:ea typeface="Verdana"/>
              </a:rPr>
              <a:t>Yes I do</a:t>
            </a:r>
            <a:endParaRPr lang="en-US" dirty="0"/>
          </a:p>
          <a:p>
            <a:r>
              <a:rPr lang="en-US" dirty="0">
                <a:latin typeface="Verdana"/>
                <a:ea typeface="Verdana"/>
              </a:rPr>
              <a:t>No I don't</a:t>
            </a:r>
            <a:endParaRPr lang="en-US" dirty="0"/>
          </a:p>
          <a:p>
            <a:r>
              <a:rPr lang="en-US" dirty="0">
                <a:latin typeface="Verdana"/>
                <a:ea typeface="Verdana"/>
              </a:rPr>
              <a:t>I think I do </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3125352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i="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TRAINER</a:t>
            </a:r>
          </a:p>
          <a:p>
            <a:endParaRPr lang="en-CA" sz="1200" b="0" i="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The next slide introduces terminology that we are hearing more of lately: Equity, Equality and Justice. Many organizations are hiring Diversity Experts or Experts in the field of Equity, Diversity and Inclusion or Anti-Oppression, and so it’s good to have a working knowledge of these terms. </a:t>
            </a:r>
          </a:p>
          <a:p>
            <a:pPr>
              <a:lnSpc>
                <a:spcPct val="107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This cartoon can also help to visualize the difference between these seemingly similar words. </a:t>
            </a:r>
          </a:p>
          <a:p>
            <a:pPr>
              <a:lnSpc>
                <a:spcPct val="107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“When we treat everyone equally, we treat everyone the same, but when we treat everyone equitably, we focus on individualistic needs. In a diverse workplace, differences exist, and people require support in different ways. Equity asks us to acknowledge that everyone has different needs, experiences, and opportunities. </a:t>
            </a:r>
          </a:p>
          <a:p>
            <a:pPr>
              <a:lnSpc>
                <a:spcPct val="107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In the context of Peer Support, this might look like acknowledging that not everyone has the same access to mental health resources or the same supports. </a:t>
            </a:r>
          </a:p>
          <a:p>
            <a:pPr>
              <a:lnSpc>
                <a:spcPct val="107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In Module 3, we talked about the history of Peer Support and how early Peer Supporters were activity involved in working against power imbalances in mental health organizations. This is the work of anti-oppression. Anti-oppression work is recognizing social and economic imbalances in society and working to correct them. This can be big work within organizations or personal work, where we reflect on our own biases and opinions. While we may not individually be racist/sexist/classist, we might be upholding oppressive power dynamics without realizing it.</a:t>
            </a:r>
          </a:p>
          <a:p>
            <a:endParaRPr lang="en-US" dirty="0"/>
          </a:p>
        </p:txBody>
      </p:sp>
      <p:sp>
        <p:nvSpPr>
          <p:cNvPr id="4" name="Slide Number Placeholder 3"/>
          <p:cNvSpPr>
            <a:spLocks noGrp="1"/>
          </p:cNvSpPr>
          <p:nvPr>
            <p:ph type="sldNum" sz="quarter" idx="5"/>
          </p:nvPr>
        </p:nvSpPr>
        <p:spPr/>
        <p:txBody>
          <a:bodyPr/>
          <a:lstStyle/>
          <a:p>
            <a:fld id="{5315D539-3A0C-471A-81A4-83B339979F2F}" type="slidenum">
              <a:rPr lang="en-CA" smtClean="0"/>
              <a:t>14</a:t>
            </a:fld>
            <a:endParaRPr lang="en-CA"/>
          </a:p>
        </p:txBody>
      </p:sp>
    </p:spTree>
    <p:extLst>
      <p:ext uri="{BB962C8B-B14F-4D97-AF65-F5344CB8AC3E}">
        <p14:creationId xmlns:p14="http://schemas.microsoft.com/office/powerpoint/2010/main" val="1911956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slide out loud.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1681437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latin typeface="Verdana" panose="020B0604030504040204" pitchFamily="34" charset="0"/>
                <a:ea typeface="Calibri" panose="020F0502020204030204" pitchFamily="34" charset="0"/>
                <a:cs typeface="Times New Roman" panose="02020603050405020304" pitchFamily="18" charset="0"/>
              </a:rPr>
              <a:t>Ask a participant to read out the definitions of unconscious bias and microaggressions, as well as the example.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1644241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TRAINER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a:lnSpc>
                <a:spcPct val="107000"/>
              </a:lnSpc>
              <a:spcAft>
                <a:spcPts val="800"/>
              </a:spcAft>
            </a:pPr>
            <a:r>
              <a:rPr lang="en-CA" sz="1200" b="1" dirty="0">
                <a:effectLst/>
                <a:latin typeface="Verdana" panose="020B0604030504040204" pitchFamily="34" charset="0"/>
                <a:ea typeface="Calibri" panose="020F0502020204030204" pitchFamily="34" charset="0"/>
                <a:cs typeface="Times New Roman" panose="02020603050405020304" pitchFamily="18" charset="0"/>
              </a:rPr>
              <a:t>*NOTE slide is animated. Each example comes up one at a time.</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This slide is full of examples of </a:t>
            </a:r>
            <a:r>
              <a:rPr lang="en-CA" sz="1200" dirty="0" err="1">
                <a:effectLst/>
                <a:latin typeface="Verdana" panose="020B0604030504040204" pitchFamily="34" charset="0"/>
                <a:ea typeface="Calibri" panose="020F0502020204030204" pitchFamily="34" charset="0"/>
                <a:cs typeface="Times New Roman" panose="02020603050405020304" pitchFamily="18" charset="0"/>
              </a:rPr>
              <a:t>microagressions</a:t>
            </a:r>
            <a:r>
              <a:rPr lang="en-CA" sz="1200" dirty="0">
                <a:effectLst/>
                <a:latin typeface="Verdana" panose="020B0604030504040204" pitchFamily="34" charset="0"/>
                <a:ea typeface="Calibri" panose="020F0502020204030204" pitchFamily="34" charset="0"/>
                <a:cs typeface="Times New Roman" panose="02020603050405020304" pitchFamily="18" charset="0"/>
              </a:rPr>
              <a:t>. Each quote will pop up as you click next, as they are individually animated. Go through one at a time. Ask people to discuss how these phrases/sentences are offensive.</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Here are some notes to bring up:</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“I didn’t think </a:t>
            </a:r>
            <a:r>
              <a:rPr lang="en-US" sz="1200" i="1" dirty="0">
                <a:effectLst/>
                <a:latin typeface="Verdana" panose="020B0604030504040204" pitchFamily="34" charset="0"/>
                <a:ea typeface="Calibri" panose="020F0502020204030204" pitchFamily="34" charset="0"/>
                <a:cs typeface="Times New Roman" panose="02020603050405020304" pitchFamily="18" charset="0"/>
              </a:rPr>
              <a:t>you </a:t>
            </a:r>
            <a:r>
              <a:rPr lang="en-US" sz="1200" dirty="0">
                <a:effectLst/>
                <a:latin typeface="Verdana" panose="020B0604030504040204" pitchFamily="34" charset="0"/>
                <a:ea typeface="Calibri" panose="020F0502020204030204" pitchFamily="34" charset="0"/>
                <a:cs typeface="Times New Roman" panose="02020603050405020304" pitchFamily="18" charset="0"/>
              </a:rPr>
              <a:t>would be interested in reading.”</a:t>
            </a:r>
            <a:br>
              <a:rPr lang="en-US" sz="1200" dirty="0">
                <a:effectLst/>
                <a:latin typeface="Verdana" panose="020B0604030504040204" pitchFamily="34" charset="0"/>
                <a:ea typeface="Calibri" panose="020F0502020204030204" pitchFamily="34" charset="0"/>
                <a:cs typeface="Times New Roman" panose="02020603050405020304" pitchFamily="18" charset="0"/>
              </a:rPr>
            </a:br>
            <a:r>
              <a:rPr lang="en-CA" sz="1200" dirty="0">
                <a:effectLst/>
                <a:latin typeface="Verdana" panose="020B0604030504040204" pitchFamily="34" charset="0"/>
                <a:ea typeface="Calibri" panose="020F0502020204030204" pitchFamily="34" charset="0"/>
                <a:cs typeface="Times New Roman" panose="02020603050405020304" pitchFamily="18" charset="0"/>
              </a:rPr>
              <a:t>Suggests that the person doesn’t look smart or perhaps uneducated. This is particularly harmful when the person on the receiving end of the statement is a minority in the workplace.</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“I never would have guessed you were transgender!”</a:t>
            </a:r>
            <a:br>
              <a:rPr lang="en-US" sz="1200" dirty="0">
                <a:effectLst/>
                <a:latin typeface="Verdana" panose="020B0604030504040204" pitchFamily="34" charset="0"/>
                <a:ea typeface="Calibri" panose="020F0502020204030204" pitchFamily="34" charset="0"/>
                <a:cs typeface="Times New Roman" panose="02020603050405020304" pitchFamily="18" charset="0"/>
              </a:rPr>
            </a:br>
            <a:r>
              <a:rPr lang="en-US" sz="1200" dirty="0">
                <a:effectLst/>
                <a:latin typeface="Verdana" panose="020B0604030504040204" pitchFamily="34" charset="0"/>
                <a:ea typeface="Calibri" panose="020F0502020204030204" pitchFamily="34" charset="0"/>
                <a:cs typeface="Times New Roman" panose="02020603050405020304" pitchFamily="18" charset="0"/>
              </a:rPr>
              <a:t>Suggests that there is something wrong or unusual with looking transgender and that people should try to look cisgender. Often said with the tone of a compliment, which makes the person on the receiving end feel even more uncomfortable.</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“Where are you really from?”</a:t>
            </a:r>
            <a:br>
              <a:rPr lang="en-US" sz="1200" dirty="0">
                <a:effectLst/>
                <a:latin typeface="Verdana" panose="020B0604030504040204" pitchFamily="34" charset="0"/>
                <a:ea typeface="Calibri" panose="020F0502020204030204" pitchFamily="34" charset="0"/>
                <a:cs typeface="Times New Roman" panose="02020603050405020304" pitchFamily="18" charset="0"/>
              </a:rPr>
            </a:br>
            <a:r>
              <a:rPr lang="en-US" sz="1200" dirty="0">
                <a:effectLst/>
                <a:latin typeface="Verdana" panose="020B0604030504040204" pitchFamily="34" charset="0"/>
                <a:ea typeface="Calibri" panose="020F0502020204030204" pitchFamily="34" charset="0"/>
                <a:cs typeface="Times New Roman" panose="02020603050405020304" pitchFamily="18" charset="0"/>
              </a:rPr>
              <a:t>Suggests that the person couldn’t possibly be from Canada/Ontario. Can make a person feel unwelcomed or as though they stand out. Positions the person as an outsider.</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“You’re a teacher? But you look so young!”</a:t>
            </a:r>
            <a:br>
              <a:rPr lang="en-US" sz="1200" dirty="0">
                <a:effectLst/>
                <a:latin typeface="Verdana" panose="020B0604030504040204" pitchFamily="34" charset="0"/>
                <a:ea typeface="Calibri" panose="020F0502020204030204" pitchFamily="34" charset="0"/>
                <a:cs typeface="Times New Roman" panose="02020603050405020304" pitchFamily="18" charset="0"/>
              </a:rPr>
            </a:br>
            <a:r>
              <a:rPr lang="en-US" sz="1200" dirty="0">
                <a:effectLst/>
                <a:latin typeface="Verdana" panose="020B0604030504040204" pitchFamily="34" charset="0"/>
                <a:ea typeface="Calibri" panose="020F0502020204030204" pitchFamily="34" charset="0"/>
                <a:cs typeface="Times New Roman" panose="02020603050405020304" pitchFamily="18" charset="0"/>
              </a:rPr>
              <a:t>Suggests that the person isn’t qualified for their job. These types of phrases are often directed to women. It also suggests that a person’s appearance is directly connected to their experience/talents/skills.</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“Your name is so exotic.”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As with “where are you really from?” this makes a person feel as though they are ‘other’ and do not belong to the rest of the group. This name might be very common in their community/culture.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1883365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mar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latin typeface="Verdana" panose="020B0604030504040204" pitchFamily="34" charset="0"/>
                <a:ea typeface="Calibri" panose="020F0502020204030204" pitchFamily="34" charset="0"/>
                <a:cs typeface="Times New Roman" panose="02020603050405020304" pitchFamily="18" charset="0"/>
              </a:rPr>
              <a:t>Go through the resources available in the participant homework handout. “Ten Ways to Rock the Rainbow” is about gender and sexual diversity. Some people might not be familiar with the difference between gender and sexuality.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804989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latin typeface="Verdana" panose="020B0604030504040204" pitchFamily="34" charset="0"/>
                <a:ea typeface="Calibri" panose="020F0502020204030204" pitchFamily="34" charset="0"/>
                <a:cs typeface="Times New Roman" panose="02020603050405020304" pitchFamily="18" charset="0"/>
              </a:rPr>
              <a:t>Ask the group how familiar they are with these terms, and if they can explain the difference. If the group is not familiar, take some time to go through the next few slides, which define common gender and sexuality related terminology.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1514429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mar</a:t>
            </a:r>
          </a:p>
          <a:p>
            <a:endParaRPr lang="en-US" sz="1200"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800" dirty="0">
                <a:effectLst/>
                <a:latin typeface="Verdana" panose="020B060403050404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204488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1975397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23</a:t>
            </a:fld>
            <a:endParaRPr lang="en-US"/>
          </a:p>
        </p:txBody>
      </p:sp>
    </p:spTree>
    <p:extLst>
      <p:ext uri="{BB962C8B-B14F-4D97-AF65-F5344CB8AC3E}">
        <p14:creationId xmlns:p14="http://schemas.microsoft.com/office/powerpoint/2010/main" val="3594644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Verdana" panose="020B0604030504040204" pitchFamily="34" charset="0"/>
                <a:ea typeface="Verdana" panose="020B0604030504040204" pitchFamily="34" charset="0"/>
                <a:cs typeface="Verdana" panose="020B0604030504040204" pitchFamily="34" charset="0"/>
              </a:rPr>
              <a:t>mar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tabLst>
                <a:tab pos="3581400" algn="l"/>
              </a:tabLst>
            </a:pPr>
            <a:r>
              <a:rPr lang="en-CA" sz="1200" dirty="0">
                <a:effectLst/>
                <a:latin typeface="Verdana" panose="020B0604030504040204" pitchFamily="34" charset="0"/>
                <a:ea typeface="Calibri" panose="020F0502020204030204" pitchFamily="34" charset="0"/>
                <a:cs typeface="Times New Roman" panose="02020603050405020304" pitchFamily="18" charset="0"/>
              </a:rPr>
              <a:t>Go through the homework for next time, thank everyone for their participation, and ask if there are any final comments or questions.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24</a:t>
            </a:fld>
            <a:endParaRPr lang="en-US"/>
          </a:p>
        </p:txBody>
      </p:sp>
    </p:spTree>
    <p:extLst>
      <p:ext uri="{BB962C8B-B14F-4D97-AF65-F5344CB8AC3E}">
        <p14:creationId xmlns:p14="http://schemas.microsoft.com/office/powerpoint/2010/main" val="13402704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25</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Module 06: Culturally Competent Peer Support © 2023 </a:t>
            </a:r>
            <a:r>
              <a:rPr lang="en-CA" sz="1200" dirty="0" err="1">
                <a:effectLst/>
                <a:latin typeface="Verdana" panose="020B0604030504040204" pitchFamily="34" charset="0"/>
                <a:ea typeface="Verdana" panose="020B0604030504040204" pitchFamily="34" charset="0"/>
                <a:cs typeface="Verdana" panose="020B0604030504040204" pitchFamily="34" charset="0"/>
              </a:rPr>
              <a:t>PeerWorks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b="1" dirty="0">
                <a:effectLst/>
                <a:latin typeface="Verdana" panose="020B0604030504040204" pitchFamily="34" charset="0"/>
                <a:ea typeface="Calibri" panose="020F0502020204030204" pitchFamily="34" charset="0"/>
                <a:cs typeface="Times New Roman" panose="02020603050405020304" pitchFamily="18" charset="0"/>
              </a:rPr>
              <a:t>TRAINER’S LAND ACKNOWLEDGEMENT</a:t>
            </a: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“What is your </a:t>
            </a:r>
            <a:r>
              <a:rPr lang="en-US" sz="1200" dirty="0" err="1">
                <a:effectLst/>
                <a:latin typeface="Verdana" panose="020B0604030504040204" pitchFamily="34" charset="0"/>
                <a:ea typeface="Calibri" panose="020F0502020204030204" pitchFamily="34" charset="0"/>
                <a:cs typeface="Times New Roman" panose="02020603050405020304" pitchFamily="18" charset="0"/>
              </a:rPr>
              <a:t>favourite</a:t>
            </a:r>
            <a:r>
              <a:rPr lang="en-US" sz="1200" dirty="0">
                <a:effectLst/>
                <a:latin typeface="Verdana" panose="020B0604030504040204" pitchFamily="34" charset="0"/>
                <a:ea typeface="Calibri" panose="020F0502020204030204" pitchFamily="34" charset="0"/>
                <a:cs typeface="Times New Roman" panose="02020603050405020304" pitchFamily="18" charset="0"/>
              </a:rPr>
              <a:t> meal?”</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As the trainers, feel free to go first. Keep it brief and thank people for sharing. People often associate meals with their culture and community. This question is a way to get people to start thinking about their relationships to different communities.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Ask about the homework and if anyone wants to share any of their responses or their thoughts on the webinar.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mar</a:t>
            </a:r>
          </a:p>
          <a:p>
            <a:endParaRPr lang="en-US" b="1" dirty="0"/>
          </a:p>
          <a:p>
            <a:pPr>
              <a:lnSpc>
                <a:spcPct val="107000"/>
              </a:lnSpc>
              <a:spcAft>
                <a:spcPts val="800"/>
              </a:spcAft>
            </a:pPr>
            <a:r>
              <a:rPr lang="en-US" sz="1800" dirty="0">
                <a:effectLst/>
                <a:latin typeface="Verdana" panose="020B0604030504040204" pitchFamily="34" charset="0"/>
                <a:ea typeface="Calibri" panose="020F0502020204030204" pitchFamily="34" charset="0"/>
                <a:cs typeface="Times New Roman" panose="02020603050405020304" pitchFamily="18" charset="0"/>
              </a:rPr>
              <a:t>Read the Module Overview and Learning Objectives out loud or invite a participant to read it out loud.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mar</a:t>
            </a:r>
          </a:p>
          <a:p>
            <a:endParaRPr lang="en-US" sz="1200" b="1"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the Module Overview and Learning Objectives out loud or invite a participant to read it out loud.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“These are a few guidelines to inform our discussion about cultural competency. We are here to listen and support people. We don’t have to understand everything that they are going through in order to offer that support, but we do have to practice being non-judgmental and acknowledge that we don’t know everything.”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Cultural humility might be a term that people are not familiar with. It relates back to the cornerstone of Self-awareness. It is about reflecting on our own awareness and biases, as well as an engagement with life-long learning. Cultural humility is about reflecting on your beliefs and learning from others who know more than you.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1767035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200" b="1" dirty="0">
                <a:effectLst/>
                <a:latin typeface="Verdana" panose="020B0604030504040204" pitchFamily="34" charset="0"/>
                <a:ea typeface="Calibri" panose="020F0502020204030204" pitchFamily="34" charset="0"/>
                <a:cs typeface="Times New Roman" panose="02020603050405020304" pitchFamily="18" charset="0"/>
              </a:rPr>
              <a:t>TRAINER</a:t>
            </a:r>
          </a:p>
          <a:p>
            <a:pPr>
              <a:lnSpc>
                <a:spcPct val="107000"/>
              </a:lnSpc>
              <a:spcAft>
                <a:spcPts val="800"/>
              </a:spcAft>
            </a:pP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out the definition for diversity. This first part might be fairly straightforward for most people. Make sure to reiterate that an individual cannot be diverse. When we refer to individuals as “diverse” we make them feel as though there is a “normal” and that they are not it. They are abnormal or “other.”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out the definition for inclusion. It can be hard to understand the distinction between the two, as they are often used together. An example might help everyone understand:</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b="1" dirty="0">
                <a:effectLst/>
                <a:latin typeface="Verdana" panose="020B0604030504040204" pitchFamily="34" charset="0"/>
                <a:ea typeface="Calibri" panose="020F0502020204030204" pitchFamily="34" charset="0"/>
                <a:cs typeface="Times New Roman" panose="02020603050405020304" pitchFamily="18" charset="0"/>
              </a:rPr>
              <a:t>Example:</a:t>
            </a:r>
            <a:r>
              <a:rPr lang="en-US" sz="1200" dirty="0">
                <a:effectLst/>
                <a:latin typeface="Verdana" panose="020B0604030504040204" pitchFamily="34" charset="0"/>
                <a:ea typeface="Calibri" panose="020F0502020204030204" pitchFamily="34" charset="0"/>
                <a:cs typeface="Times New Roman" panose="02020603050405020304" pitchFamily="18" charset="0"/>
              </a:rPr>
              <a:t> “Think of your workplace as a dinner table. Diversity says that everyone is invited to the table regardless of dietary preference or restrictions. However, just because someone is invited to the table, does not mean that they are welcomed or that dinner has been made accessible to them. The only meal provided might be a pepperoni pizza. This isn’t a meal that vegetarians, vegans, gluten-free people or anyone that keeps kosher or halal can eat. Inclusion says, it’s not enough to invite us to the table, you have to make sure that there is something there that we can eat and that we feel welcomed to join.”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1359997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March 28, 2025</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March 28, 2025</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March 28, 2025</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March 28, 2025</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March 28, 2025</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14DEE-54F8-445A-8493-8D6AEAF4735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D8C90B0-6E00-4339-B164-EFC6F50F3F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B8B3230-4263-4F25-A2A7-CDFC27D0118C}"/>
              </a:ext>
            </a:extLst>
          </p:cNvPr>
          <p:cNvSpPr>
            <a:spLocks noGrp="1"/>
          </p:cNvSpPr>
          <p:nvPr>
            <p:ph type="dt" sz="half" idx="10"/>
          </p:nvPr>
        </p:nvSpPr>
        <p:spPr/>
        <p:txBody>
          <a:bodyPr/>
          <a:lstStyle/>
          <a:p>
            <a:fld id="{6191AA2C-4394-45F1-A504-0F79798C7314}" type="datetime1">
              <a:rPr lang="en-CA" smtClean="0"/>
              <a:t>2025-03-28</a:t>
            </a:fld>
            <a:endParaRPr lang="en-CA"/>
          </a:p>
        </p:txBody>
      </p:sp>
      <p:sp>
        <p:nvSpPr>
          <p:cNvPr id="5" name="Footer Placeholder 4">
            <a:extLst>
              <a:ext uri="{FF2B5EF4-FFF2-40B4-BE49-F238E27FC236}">
                <a16:creationId xmlns:a16="http://schemas.microsoft.com/office/drawing/2014/main" id="{BFFF3F8B-C642-4460-A50A-0DB0778878C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E3B347E-0B69-4DE2-A626-FCEC157ECDC7}"/>
              </a:ext>
            </a:extLst>
          </p:cNvPr>
          <p:cNvSpPr>
            <a:spLocks noGrp="1"/>
          </p:cNvSpPr>
          <p:nvPr>
            <p:ph type="sldNum" sz="quarter" idx="12"/>
          </p:nvPr>
        </p:nvSpPr>
        <p:spPr/>
        <p:txBody>
          <a:bodyPr/>
          <a:lstStyle/>
          <a:p>
            <a:fld id="{4D92EB4B-722A-417A-874E-D077DFB80C4E}" type="slidenum">
              <a:rPr lang="en-CA" smtClean="0"/>
              <a:t>‹#›</a:t>
            </a:fld>
            <a:endParaRPr lang="en-CA"/>
          </a:p>
        </p:txBody>
      </p:sp>
    </p:spTree>
    <p:extLst>
      <p:ext uri="{BB962C8B-B14F-4D97-AF65-F5344CB8AC3E}">
        <p14:creationId xmlns:p14="http://schemas.microsoft.com/office/powerpoint/2010/main" val="3825301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3/28/25</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3/28/25</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hyperlink" Target="https://www.vox.com/the-highlight/2019/5/20/18542843/intersectionality-conservatism-law-race-gender-discriminatio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6 – Culturally Competent Peer Support</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784191" y="2363159"/>
            <a:ext cx="5348148" cy="2165147"/>
          </a:xfrm>
        </p:spPr>
        <p:txBody>
          <a:bodyPr/>
          <a:lstStyle/>
          <a:p>
            <a:r>
              <a:rPr lang="en-US" dirty="0"/>
              <a:t>Please mute yourself if you are not speaking. </a:t>
            </a:r>
          </a:p>
          <a:p>
            <a:r>
              <a:rPr lang="en-US" dirty="0"/>
              <a:t>Feel free to include your pronouns in your Zoom Name.</a:t>
            </a:r>
          </a:p>
          <a:p>
            <a:r>
              <a:rPr lang="en-US" dirty="0"/>
              <a:t>Use Zoom reaction tools, chat box, hands up, etc.</a:t>
            </a:r>
          </a:p>
          <a:p>
            <a:r>
              <a:rPr lang="en-US" dirty="0"/>
              <a:t>Be prepared to have video on at all times, as such, please be appropriately dressed and limit distractions.</a:t>
            </a:r>
          </a:p>
          <a:p>
            <a:r>
              <a:rPr lang="en-US" dirty="0"/>
              <a:t>Contribute to the conversations out loud and in the chat box.</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02FCED-9E20-3C42-997F-E38AAB420905}"/>
              </a:ext>
            </a:extLst>
          </p:cNvPr>
          <p:cNvPicPr>
            <a:picLocks noChangeAspect="1"/>
          </p:cNvPicPr>
          <p:nvPr/>
        </p:nvPicPr>
        <p:blipFill rotWithShape="1">
          <a:blip r:embed="rId3">
            <a:alphaModFix/>
          </a:blip>
          <a:srcRect l="21257" r="16507" b="-1"/>
          <a:stretch/>
        </p:blipFill>
        <p:spPr>
          <a:xfrm>
            <a:off x="5797543" y="10"/>
            <a:ext cx="6394152" cy="6857990"/>
          </a:xfrm>
          <a:prstGeom prst="rect">
            <a:avLst/>
          </a:prstGeom>
        </p:spPr>
      </p:pic>
      <p:sp>
        <p:nvSpPr>
          <p:cNvPr id="3" name="Content Placeholder 2">
            <a:extLst>
              <a:ext uri="{FF2B5EF4-FFF2-40B4-BE49-F238E27FC236}">
                <a16:creationId xmlns:a16="http://schemas.microsoft.com/office/drawing/2014/main" id="{2F2A3D32-E537-5847-B2B6-F59D6F5E9C84}"/>
              </a:ext>
            </a:extLst>
          </p:cNvPr>
          <p:cNvSpPr>
            <a:spLocks noGrp="1"/>
          </p:cNvSpPr>
          <p:nvPr>
            <p:ph idx="1"/>
          </p:nvPr>
        </p:nvSpPr>
        <p:spPr>
          <a:xfrm>
            <a:off x="255732" y="1233165"/>
            <a:ext cx="5741130" cy="4021982"/>
          </a:xfrm>
        </p:spPr>
        <p:txBody>
          <a:bodyPr anchor="ctr">
            <a:normAutofit fontScale="55000" lnSpcReduction="20000"/>
          </a:bodyPr>
          <a:lstStyle/>
          <a:p>
            <a:pPr marL="0" indent="0">
              <a:buNone/>
            </a:pPr>
            <a:r>
              <a:rPr lang="en-CA" sz="4000" dirty="0"/>
              <a:t>“</a:t>
            </a:r>
            <a:r>
              <a:rPr lang="en-CA" sz="4000" b="1" dirty="0"/>
              <a:t>Intersectionality</a:t>
            </a:r>
            <a:r>
              <a:rPr lang="en-CA" sz="4000" dirty="0"/>
              <a:t> is a lens through which you can see where power comes and collides, where it interlocks and intersects. It’s not simply that there’s a race problem here, a gender problem here, and a class or LBGTQ problem there.” </a:t>
            </a:r>
          </a:p>
          <a:p>
            <a:pPr marL="0" indent="0">
              <a:buNone/>
            </a:pPr>
            <a:endParaRPr lang="en-US" sz="2000" dirty="0">
              <a:solidFill>
                <a:srgbClr val="000000"/>
              </a:solidFill>
            </a:endParaRPr>
          </a:p>
          <a:p>
            <a:pPr marL="0" indent="0">
              <a:buNone/>
            </a:pPr>
            <a:r>
              <a:rPr lang="en-US" sz="2000" dirty="0"/>
              <a:t>-From </a:t>
            </a:r>
            <a:r>
              <a:rPr lang="en-US" sz="2000" dirty="0">
                <a:hlinkClick r:id="rId4">
                  <a:extLst>
                    <a:ext uri="{A12FA001-AC4F-418D-AE19-62706E023703}">
                      <ahyp:hlinkClr xmlns:ahyp="http://schemas.microsoft.com/office/drawing/2018/hyperlinkcolor" val="tx"/>
                    </a:ext>
                  </a:extLst>
                </a:hlinkClick>
              </a:rPr>
              <a:t>“the Intersectionality Wars”, </a:t>
            </a:r>
            <a:r>
              <a:rPr lang="en-US" sz="2000" dirty="0"/>
              <a:t>a 2019 </a:t>
            </a:r>
            <a:r>
              <a:rPr lang="en-US" sz="2000" i="1" dirty="0"/>
              <a:t>Vox</a:t>
            </a:r>
            <a:r>
              <a:rPr lang="en-US" sz="2000" dirty="0"/>
              <a:t> profile of </a:t>
            </a:r>
            <a:r>
              <a:rPr lang="en-US" sz="2000" dirty="0" err="1"/>
              <a:t>Kimberlé</a:t>
            </a:r>
            <a:r>
              <a:rPr lang="en-US" sz="2000" dirty="0"/>
              <a:t> Crenshaw by Jane </a:t>
            </a:r>
            <a:r>
              <a:rPr lang="en-US" sz="2000" dirty="0" err="1"/>
              <a:t>Coasten</a:t>
            </a:r>
            <a:r>
              <a:rPr lang="en-US" sz="2000" dirty="0"/>
              <a:t>. </a:t>
            </a:r>
          </a:p>
        </p:txBody>
      </p:sp>
      <p:sp>
        <p:nvSpPr>
          <p:cNvPr id="6" name="Content Placeholder 2">
            <a:extLst>
              <a:ext uri="{FF2B5EF4-FFF2-40B4-BE49-F238E27FC236}">
                <a16:creationId xmlns:a16="http://schemas.microsoft.com/office/drawing/2014/main" id="{73242705-4D08-1A40-84AB-562D535430B4}"/>
              </a:ext>
            </a:extLst>
          </p:cNvPr>
          <p:cNvSpPr txBox="1">
            <a:spLocks/>
          </p:cNvSpPr>
          <p:nvPr/>
        </p:nvSpPr>
        <p:spPr>
          <a:xfrm>
            <a:off x="354870" y="4720671"/>
            <a:ext cx="4706803" cy="188589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dirty="0">
              <a:solidFill>
                <a:srgbClr val="000000"/>
              </a:solidFill>
            </a:endParaRPr>
          </a:p>
        </p:txBody>
      </p:sp>
      <p:sp>
        <p:nvSpPr>
          <p:cNvPr id="8" name="Rectangle 7">
            <a:extLst>
              <a:ext uri="{FF2B5EF4-FFF2-40B4-BE49-F238E27FC236}">
                <a16:creationId xmlns:a16="http://schemas.microsoft.com/office/drawing/2014/main" id="{F8602F13-E99D-8446-87B4-735DE129761A}"/>
              </a:ext>
            </a:extLst>
          </p:cNvPr>
          <p:cNvSpPr/>
          <p:nvPr/>
        </p:nvSpPr>
        <p:spPr>
          <a:xfrm>
            <a:off x="454008" y="5333839"/>
            <a:ext cx="5542854" cy="707886"/>
          </a:xfrm>
          <a:prstGeom prst="rect">
            <a:avLst/>
          </a:prstGeom>
        </p:spPr>
        <p:txBody>
          <a:bodyPr wrap="square">
            <a:spAutoFit/>
          </a:bodyPr>
          <a:lstStyle/>
          <a:p>
            <a:r>
              <a:rPr lang="en-US" sz="2000" b="1" dirty="0"/>
              <a:t>Professor </a:t>
            </a:r>
            <a:r>
              <a:rPr lang="en-US" sz="2000" b="1" dirty="0" err="1"/>
              <a:t>Kimberlé</a:t>
            </a:r>
            <a:r>
              <a:rPr lang="en-US" sz="2000" b="1" dirty="0"/>
              <a:t> Crenshaw </a:t>
            </a:r>
            <a:r>
              <a:rPr lang="en-US" sz="2000" dirty="0"/>
              <a:t>coined the term “intersectionality” in 1989.</a:t>
            </a:r>
          </a:p>
        </p:txBody>
      </p:sp>
      <p:sp>
        <p:nvSpPr>
          <p:cNvPr id="2" name="Slide Number Placeholder 1">
            <a:extLst>
              <a:ext uri="{FF2B5EF4-FFF2-40B4-BE49-F238E27FC236}">
                <a16:creationId xmlns:a16="http://schemas.microsoft.com/office/drawing/2014/main" id="{EEFC9DCA-517C-4AC3-AAD9-212995CEE311}"/>
              </a:ext>
            </a:extLst>
          </p:cNvPr>
          <p:cNvSpPr>
            <a:spLocks noGrp="1"/>
          </p:cNvSpPr>
          <p:nvPr>
            <p:ph type="sldNum" sz="quarter" idx="12"/>
          </p:nvPr>
        </p:nvSpPr>
        <p:spPr/>
        <p:txBody>
          <a:bodyPr/>
          <a:lstStyle/>
          <a:p>
            <a:fld id="{4D92EB4B-722A-417A-874E-D077DFB80C4E}" type="slidenum">
              <a:rPr lang="en-CA" smtClean="0"/>
              <a:t>10</a:t>
            </a:fld>
            <a:endParaRPr lang="en-CA"/>
          </a:p>
        </p:txBody>
      </p:sp>
    </p:spTree>
    <p:extLst>
      <p:ext uri="{BB962C8B-B14F-4D97-AF65-F5344CB8AC3E}">
        <p14:creationId xmlns:p14="http://schemas.microsoft.com/office/powerpoint/2010/main" val="4211818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US"/>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US"/>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Small Group Activity</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6 – Culturally Competent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777340" y="326314"/>
            <a:ext cx="3414660" cy="4007565"/>
          </a:xfrm>
        </p:spPr>
        <p:txBody>
          <a:bodyPr/>
          <a:lstStyle/>
          <a:p>
            <a:pPr marL="0" indent="0" algn="l">
              <a:buNone/>
            </a:pPr>
            <a:r>
              <a:rPr lang="en-CA" dirty="0"/>
              <a:t>First make a list of 3-5 communities that you belong to. </a:t>
            </a:r>
          </a:p>
          <a:p>
            <a:pPr marL="285750" indent="-285750" algn="l">
              <a:buFont typeface="Arial" panose="020B0604020202020204" pitchFamily="34" charset="0"/>
              <a:buChar char="•"/>
            </a:pPr>
            <a:r>
              <a:rPr lang="en-CA" dirty="0"/>
              <a:t>Then break into groups of two or three people. See if you have any other communities in common.</a:t>
            </a:r>
          </a:p>
          <a:p>
            <a:pPr marL="285750" indent="-285750" algn="l">
              <a:buFont typeface="Arial" panose="020B0604020202020204" pitchFamily="34" charset="0"/>
              <a:buChar char="•"/>
            </a:pPr>
            <a:r>
              <a:rPr lang="en-CA" dirty="0"/>
              <a:t>Choose a community you don’t have in common and ask your Peer how familiar they are with it. </a:t>
            </a:r>
          </a:p>
          <a:p>
            <a:pPr marL="285750" indent="-285750" algn="l">
              <a:buFont typeface="Arial" panose="020B0604020202020204" pitchFamily="34" charset="0"/>
              <a:buChar char="•"/>
            </a:pPr>
            <a:r>
              <a:rPr lang="en-CA" dirty="0"/>
              <a:t>Do the same for a community your Peer is a part of with which you are not familiar. </a:t>
            </a:r>
          </a:p>
          <a:p>
            <a:pPr marL="285750" indent="-285750" algn="l">
              <a:buFont typeface="Arial" panose="020B0604020202020204" pitchFamily="34" charset="0"/>
              <a:buChar char="•"/>
            </a:pPr>
            <a:r>
              <a:rPr lang="en-CA" dirty="0"/>
              <a:t>Discuss with your partner how easy or difficult would it be for someone outside of these communities to enter them?</a:t>
            </a:r>
          </a:p>
          <a:p>
            <a:pPr marL="285750" indent="-285750" algn="l">
              <a:buFont typeface="Arial" panose="020B0604020202020204" pitchFamily="34" charset="0"/>
              <a:buChar char="•"/>
            </a:pPr>
            <a:r>
              <a:rPr lang="en-CA" dirty="0"/>
              <a:t>What are ways that you or your partner could become acquainted with this unfamiliar community?</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427320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a:xfrm>
            <a:off x="426460" y="814748"/>
            <a:ext cx="11353282" cy="1639321"/>
          </a:xfrm>
        </p:spPr>
        <p:txBody>
          <a:bodyPr/>
          <a:lstStyle/>
          <a:p>
            <a:r>
              <a:rPr lang="en-US" b="1" dirty="0"/>
              <a:t>Cultural Competency </a:t>
            </a:r>
            <a:r>
              <a:rPr lang="en-US" dirty="0"/>
              <a:t>is the ability to interact effectively and comfortably with people from different cultures. </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12</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814593" y="2640474"/>
            <a:ext cx="10577015" cy="3159825"/>
          </a:xfrm>
        </p:spPr>
        <p:txBody>
          <a:bodyPr/>
          <a:lstStyle/>
          <a:p>
            <a:pPr algn="l"/>
            <a:r>
              <a:rPr lang="en-US" sz="2800" dirty="0"/>
              <a:t>It involves four aspects:</a:t>
            </a:r>
          </a:p>
          <a:p>
            <a:pPr marL="514350" indent="-514350" algn="l">
              <a:buFont typeface="+mj-lt"/>
              <a:buAutoNum type="arabicParenR"/>
            </a:pPr>
            <a:r>
              <a:rPr lang="en-US" sz="2800" dirty="0"/>
              <a:t>Becoming aware of your own beliefs, prejudices and discriminatory behavior. (This has also been termed as cultural humility.)</a:t>
            </a:r>
          </a:p>
          <a:p>
            <a:pPr marL="514350" indent="-514350" algn="l">
              <a:buFont typeface="+mj-lt"/>
              <a:buAutoNum type="arabicParenR"/>
            </a:pPr>
            <a:r>
              <a:rPr lang="en-US" sz="2800" dirty="0"/>
              <a:t>Changing your beliefs and attitudes (if necessary) about people who differ from you in terms of race, ethnicity, culture, sexuality and other characteristics.</a:t>
            </a:r>
          </a:p>
          <a:p>
            <a:pPr marL="514350" indent="-514350" algn="l">
              <a:buFont typeface="+mj-lt"/>
              <a:buAutoNum type="arabicParenR"/>
            </a:pPr>
            <a:r>
              <a:rPr lang="en-US" sz="2800" dirty="0"/>
              <a:t>Gaining knowledge about beliefs and practices in different cultures.</a:t>
            </a:r>
          </a:p>
          <a:p>
            <a:pPr marL="514350" indent="-514350" algn="l">
              <a:buFont typeface="+mj-lt"/>
              <a:buAutoNum type="arabicParenR"/>
            </a:pPr>
            <a:r>
              <a:rPr lang="en-US" sz="2800" dirty="0"/>
              <a:t>Developing communication skills to interact sensitively with diverse individuals.</a:t>
            </a:r>
          </a:p>
          <a:p>
            <a:pPr algn="l"/>
            <a:endParaRPr lang="en-US" sz="2800" dirty="0"/>
          </a:p>
        </p:txBody>
      </p:sp>
    </p:spTree>
    <p:extLst>
      <p:ext uri="{BB962C8B-B14F-4D97-AF65-F5344CB8AC3E}">
        <p14:creationId xmlns:p14="http://schemas.microsoft.com/office/powerpoint/2010/main" val="2370616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CA" sz="4000" dirty="0">
                <a:ea typeface="Calibri"/>
                <a:cs typeface="Times New Roman"/>
              </a:rPr>
              <a:t>You are assigned to work with a peer from a culture that is very different from your own.</a:t>
            </a:r>
            <a:endParaRPr lang="en-US" dirty="0"/>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375132"/>
          </a:xfrm>
        </p:spPr>
        <p:txBody>
          <a:bodyPr/>
          <a:lstStyle/>
          <a:p>
            <a:r>
              <a:rPr lang="en-US" dirty="0"/>
              <a:t>Module 6 – Culturally Competent Peer Support</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13</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700512" y="2689401"/>
            <a:ext cx="5157775" cy="3833998"/>
          </a:xfrm>
        </p:spPr>
        <p:txBody>
          <a:bodyPr/>
          <a:lstStyle/>
          <a:p>
            <a:pPr marL="342900" lvl="0" indent="-342900">
              <a:lnSpc>
                <a:spcPct val="115000"/>
              </a:lnSpc>
              <a:buFont typeface="+mj-lt"/>
              <a:buAutoNum type="alphaLcParenR"/>
            </a:pPr>
            <a:r>
              <a:rPr lang="en-CA" dirty="0">
                <a:ea typeface="Calibri"/>
                <a:cs typeface="Times New Roman"/>
              </a:rPr>
              <a:t>Decline the assignment because you have nothing in common with them.</a:t>
            </a:r>
          </a:p>
          <a:p>
            <a:pPr marL="342900" lvl="0" indent="-342900">
              <a:lnSpc>
                <a:spcPct val="115000"/>
              </a:lnSpc>
              <a:buFont typeface="+mj-lt"/>
              <a:buAutoNum type="alphaLcParenR"/>
            </a:pPr>
            <a:r>
              <a:rPr lang="en-CA" dirty="0">
                <a:ea typeface="Calibri"/>
                <a:cs typeface="Times New Roman"/>
              </a:rPr>
              <a:t>Meet with the service recipient like you usually would and don’t talk about your cultural differences unless they bring it up.</a:t>
            </a:r>
          </a:p>
          <a:p>
            <a:pPr marL="342900" lvl="0" indent="-342900">
              <a:lnSpc>
                <a:spcPct val="115000"/>
              </a:lnSpc>
              <a:buFont typeface="+mj-lt"/>
              <a:buAutoNum type="alphaLcParenR"/>
            </a:pPr>
            <a:r>
              <a:rPr lang="en-CA" dirty="0">
                <a:ea typeface="Calibri"/>
                <a:cs typeface="Times New Roman"/>
              </a:rPr>
              <a:t>Focus on recovery because culture has nothing to do with mental illness.</a:t>
            </a:r>
          </a:p>
          <a:p>
            <a:pPr marL="342900" lvl="0" indent="-342900">
              <a:lnSpc>
                <a:spcPct val="115000"/>
              </a:lnSpc>
              <a:buFont typeface="+mj-lt"/>
              <a:buAutoNum type="alphaLcParenR"/>
            </a:pPr>
            <a:r>
              <a:rPr lang="en-CA" dirty="0">
                <a:ea typeface="Calibri"/>
                <a:cs typeface="Times New Roman"/>
              </a:rPr>
              <a:t>Acknowledge your cultural differences and ask the service recipient if she would like to discuss them.</a:t>
            </a:r>
          </a:p>
          <a:p>
            <a:pPr>
              <a:lnSpc>
                <a:spcPct val="100000"/>
              </a:lnSpc>
            </a:pPr>
            <a:r>
              <a:rPr lang="en-US" dirty="0"/>
              <a:t> </a:t>
            </a:r>
          </a:p>
        </p:txBody>
      </p:sp>
    </p:spTree>
    <p:extLst>
      <p:ext uri="{BB962C8B-B14F-4D97-AF65-F5344CB8AC3E}">
        <p14:creationId xmlns:p14="http://schemas.microsoft.com/office/powerpoint/2010/main" val="3669040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diagram&#10;&#10;Description automatically generated">
            <a:extLst>
              <a:ext uri="{FF2B5EF4-FFF2-40B4-BE49-F238E27FC236}">
                <a16:creationId xmlns:a16="http://schemas.microsoft.com/office/drawing/2014/main" id="{B5DBCF79-7A20-8443-9AB5-061C91E0B81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6400" y="0"/>
            <a:ext cx="11379200" cy="6840803"/>
          </a:xfrm>
        </p:spPr>
      </p:pic>
      <p:sp>
        <p:nvSpPr>
          <p:cNvPr id="2" name="Slide Number Placeholder 1">
            <a:extLst>
              <a:ext uri="{FF2B5EF4-FFF2-40B4-BE49-F238E27FC236}">
                <a16:creationId xmlns:a16="http://schemas.microsoft.com/office/drawing/2014/main" id="{351A7838-85A5-49D1-8F04-876AA2093607}"/>
              </a:ext>
            </a:extLst>
          </p:cNvPr>
          <p:cNvSpPr>
            <a:spLocks noGrp="1"/>
          </p:cNvSpPr>
          <p:nvPr>
            <p:ph type="sldNum" sz="quarter" idx="12"/>
          </p:nvPr>
        </p:nvSpPr>
        <p:spPr/>
        <p:txBody>
          <a:bodyPr/>
          <a:lstStyle/>
          <a:p>
            <a:fld id="{4D92EB4B-722A-417A-874E-D077DFB80C4E}" type="slidenum">
              <a:rPr lang="en-CA" smtClean="0"/>
              <a:t>14</a:t>
            </a:fld>
            <a:endParaRPr lang="en-CA"/>
          </a:p>
        </p:txBody>
      </p:sp>
    </p:spTree>
    <p:extLst>
      <p:ext uri="{BB962C8B-B14F-4D97-AF65-F5344CB8AC3E}">
        <p14:creationId xmlns:p14="http://schemas.microsoft.com/office/powerpoint/2010/main" val="2516908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97CB2A-86B0-444B-AACB-1BDEFC714072}"/>
              </a:ext>
            </a:extLst>
          </p:cNvPr>
          <p:cNvPicPr>
            <a:picLocks noGrp="1" noChangeAspect="1"/>
          </p:cNvPicPr>
          <p:nvPr>
            <p:ph type="pic" sz="quarter" idx="15"/>
          </p:nvPr>
        </p:nvPicPr>
        <p:blipFill>
          <a:blip r:embed="rId3"/>
          <a:srcRect t="7802" b="7802"/>
          <a:stretch>
            <a:fillRect/>
          </a:stretch>
        </p:blipFill>
        <p:spPr>
          <a:xfrm>
            <a:off x="-11113" y="224638"/>
            <a:ext cx="12203113" cy="6865938"/>
          </a:xfrm>
        </p:spPr>
      </p:pic>
      <p:sp>
        <p:nvSpPr>
          <p:cNvPr id="3" name="Picture Placeholder 2">
            <a:extLst>
              <a:ext uri="{FF2B5EF4-FFF2-40B4-BE49-F238E27FC236}">
                <a16:creationId xmlns:a16="http://schemas.microsoft.com/office/drawing/2014/main" id="{B028EA7C-BDE9-3540-B19D-7173393CB931}"/>
              </a:ext>
            </a:extLst>
          </p:cNvPr>
          <p:cNvSpPr>
            <a:spLocks noGrp="1"/>
          </p:cNvSpPr>
          <p:nvPr>
            <p:ph type="pic" sz="quarter" idx="17"/>
          </p:nvPr>
        </p:nvSpPr>
        <p:spPr/>
        <p:txBody>
          <a:bodyPr/>
          <a:lstStyle/>
          <a:p>
            <a:endParaRPr lang="en-US"/>
          </a:p>
        </p:txBody>
      </p:sp>
      <p:sp>
        <p:nvSpPr>
          <p:cNvPr id="4" name="Title 3">
            <a:extLst>
              <a:ext uri="{FF2B5EF4-FFF2-40B4-BE49-F238E27FC236}">
                <a16:creationId xmlns:a16="http://schemas.microsoft.com/office/drawing/2014/main" id="{97EC4B45-838D-BB44-8C6F-90FF875A54BC}"/>
              </a:ext>
            </a:extLst>
          </p:cNvPr>
          <p:cNvSpPr>
            <a:spLocks noGrp="1"/>
          </p:cNvSpPr>
          <p:nvPr>
            <p:ph type="title"/>
          </p:nvPr>
        </p:nvSpPr>
        <p:spPr/>
        <p:txBody>
          <a:bodyPr/>
          <a:lstStyle/>
          <a:p>
            <a:r>
              <a:rPr lang="en-US" dirty="0"/>
              <a:t>Golden Rule vs. The Platinum Rule</a:t>
            </a:r>
          </a:p>
        </p:txBody>
      </p:sp>
      <p:sp>
        <p:nvSpPr>
          <p:cNvPr id="5" name="Text Placeholder 4">
            <a:extLst>
              <a:ext uri="{FF2B5EF4-FFF2-40B4-BE49-F238E27FC236}">
                <a16:creationId xmlns:a16="http://schemas.microsoft.com/office/drawing/2014/main" id="{717415F3-67A1-654E-88A7-8213069493A4}"/>
              </a:ext>
            </a:extLst>
          </p:cNvPr>
          <p:cNvSpPr>
            <a:spLocks noGrp="1"/>
          </p:cNvSpPr>
          <p:nvPr>
            <p:ph type="body" idx="1"/>
          </p:nvPr>
        </p:nvSpPr>
        <p:spPr>
          <a:xfrm>
            <a:off x="430960" y="334552"/>
            <a:ext cx="11348782" cy="480196"/>
          </a:xfrm>
        </p:spPr>
        <p:txBody>
          <a:bodyPr/>
          <a:lstStyle/>
          <a:p>
            <a:r>
              <a:rPr lang="en-US" dirty="0"/>
              <a:t>Module 6 – Culturally Competent Peer Support</a:t>
            </a:r>
          </a:p>
        </p:txBody>
      </p:sp>
      <p:sp>
        <p:nvSpPr>
          <p:cNvPr id="6" name="Slide Number Placeholder 5">
            <a:extLst>
              <a:ext uri="{FF2B5EF4-FFF2-40B4-BE49-F238E27FC236}">
                <a16:creationId xmlns:a16="http://schemas.microsoft.com/office/drawing/2014/main" id="{6A1571D6-7A72-5A43-9176-BA05BF7B77A9}"/>
              </a:ext>
            </a:extLst>
          </p:cNvPr>
          <p:cNvSpPr>
            <a:spLocks noGrp="1"/>
          </p:cNvSpPr>
          <p:nvPr>
            <p:ph type="sldNum" sz="quarter" idx="12"/>
          </p:nvPr>
        </p:nvSpPr>
        <p:spPr/>
        <p:txBody>
          <a:bodyPr/>
          <a:lstStyle/>
          <a:p>
            <a:fld id="{A738FFEA-31A8-2A45-BE95-11B41D2245F5}" type="slidenum">
              <a:rPr lang="en-US" smtClean="0"/>
              <a:pPr/>
              <a:t>15</a:t>
            </a:fld>
            <a:endParaRPr lang="en-US" dirty="0"/>
          </a:p>
        </p:txBody>
      </p:sp>
      <p:sp>
        <p:nvSpPr>
          <p:cNvPr id="7" name="Picture Placeholder 6">
            <a:extLst>
              <a:ext uri="{FF2B5EF4-FFF2-40B4-BE49-F238E27FC236}">
                <a16:creationId xmlns:a16="http://schemas.microsoft.com/office/drawing/2014/main" id="{9A7E3139-F783-E241-B55F-D61F54F9A94D}"/>
              </a:ext>
            </a:extLst>
          </p:cNvPr>
          <p:cNvSpPr>
            <a:spLocks noGrp="1"/>
          </p:cNvSpPr>
          <p:nvPr>
            <p:ph type="pic" sz="quarter" idx="16"/>
          </p:nvPr>
        </p:nvSpPr>
        <p:spPr/>
        <p:txBody>
          <a:bodyPr/>
          <a:lstStyle/>
          <a:p>
            <a:endParaRPr lang="en-US"/>
          </a:p>
        </p:txBody>
      </p:sp>
      <p:sp>
        <p:nvSpPr>
          <p:cNvPr id="8" name="Picture Placeholder 7">
            <a:extLst>
              <a:ext uri="{FF2B5EF4-FFF2-40B4-BE49-F238E27FC236}">
                <a16:creationId xmlns:a16="http://schemas.microsoft.com/office/drawing/2014/main" id="{A50FAE63-8F63-A647-88F8-152B8BC828D3}"/>
              </a:ext>
            </a:extLst>
          </p:cNvPr>
          <p:cNvSpPr>
            <a:spLocks noGrp="1"/>
          </p:cNvSpPr>
          <p:nvPr>
            <p:ph type="pic" sz="quarter" idx="18"/>
          </p:nvPr>
        </p:nvSpPr>
        <p:spPr/>
        <p:txBody>
          <a:bodyPr/>
          <a:lstStyle/>
          <a:p>
            <a:endParaRPr lang="en-US"/>
          </a:p>
        </p:txBody>
      </p:sp>
      <p:sp>
        <p:nvSpPr>
          <p:cNvPr id="2" name="TextBox 1">
            <a:extLst>
              <a:ext uri="{FF2B5EF4-FFF2-40B4-BE49-F238E27FC236}">
                <a16:creationId xmlns:a16="http://schemas.microsoft.com/office/drawing/2014/main" id="{0749A724-24B3-02F1-0E5F-CD5668554719}"/>
              </a:ext>
            </a:extLst>
          </p:cNvPr>
          <p:cNvSpPr txBox="1"/>
          <p:nvPr/>
        </p:nvSpPr>
        <p:spPr>
          <a:xfrm>
            <a:off x="1542197" y="2635344"/>
            <a:ext cx="8903381" cy="1231106"/>
          </a:xfrm>
          <a:prstGeom prst="rect">
            <a:avLst/>
          </a:prstGeom>
          <a:noFill/>
        </p:spPr>
        <p:txBody>
          <a:bodyPr wrap="square" rtlCol="0">
            <a:spAutoFit/>
          </a:bodyPr>
          <a:lstStyle/>
          <a:p>
            <a:pPr algn="ctr"/>
            <a:r>
              <a:rPr lang="en-US" sz="2800" dirty="0">
                <a:solidFill>
                  <a:schemeClr val="bg1"/>
                </a:solidFill>
              </a:rPr>
              <a:t>Golden rule: treat others like you would like to be treated. </a:t>
            </a:r>
          </a:p>
          <a:p>
            <a:pPr algn="ctr"/>
            <a:r>
              <a:rPr lang="en-US" sz="2800" dirty="0">
                <a:solidFill>
                  <a:schemeClr val="bg1"/>
                </a:solidFill>
              </a:rPr>
              <a:t>Platinum rule: treat others like they would like to be treated. </a:t>
            </a:r>
          </a:p>
          <a:p>
            <a:endParaRPr lang="en-US" dirty="0"/>
          </a:p>
        </p:txBody>
      </p:sp>
    </p:spTree>
    <p:extLst>
      <p:ext uri="{BB962C8B-B14F-4D97-AF65-F5344CB8AC3E}">
        <p14:creationId xmlns:p14="http://schemas.microsoft.com/office/powerpoint/2010/main" val="4088359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101E00-0182-5483-A32E-3DCC2E188A6B}"/>
              </a:ext>
            </a:extLst>
          </p:cNvPr>
          <p:cNvSpPr>
            <a:spLocks noGrp="1"/>
          </p:cNvSpPr>
          <p:nvPr>
            <p:ph type="body" sz="quarter" idx="3"/>
          </p:nvPr>
        </p:nvSpPr>
        <p:spPr/>
        <p:txBody>
          <a:bodyPr/>
          <a:lstStyle/>
          <a:p>
            <a:r>
              <a:rPr lang="en-US" dirty="0"/>
              <a:t>Video to be played by Training Coordinator</a:t>
            </a:r>
          </a:p>
        </p:txBody>
      </p:sp>
      <p:sp>
        <p:nvSpPr>
          <p:cNvPr id="5" name="Slide Number Placeholder 4">
            <a:extLst>
              <a:ext uri="{FF2B5EF4-FFF2-40B4-BE49-F238E27FC236}">
                <a16:creationId xmlns:a16="http://schemas.microsoft.com/office/drawing/2014/main" id="{F857726A-4C2B-2179-322A-3CA6C49A911C}"/>
              </a:ext>
            </a:extLst>
          </p:cNvPr>
          <p:cNvSpPr>
            <a:spLocks noGrp="1"/>
          </p:cNvSpPr>
          <p:nvPr>
            <p:ph type="sldNum" sz="quarter" idx="12"/>
          </p:nvPr>
        </p:nvSpPr>
        <p:spPr/>
        <p:txBody>
          <a:bodyPr/>
          <a:lstStyle/>
          <a:p>
            <a:fld id="{A738FFEA-31A8-2A45-BE95-11B41D2245F5}" type="slidenum">
              <a:rPr lang="en-US" smtClean="0"/>
              <a:pPr/>
              <a:t>16</a:t>
            </a:fld>
            <a:endParaRPr lang="en-US" dirty="0"/>
          </a:p>
        </p:txBody>
      </p:sp>
    </p:spTree>
    <p:extLst>
      <p:ext uri="{BB962C8B-B14F-4D97-AF65-F5344CB8AC3E}">
        <p14:creationId xmlns:p14="http://schemas.microsoft.com/office/powerpoint/2010/main" val="3455106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Unconscious Bias and Microaggressions </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17</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1187356" y="2046553"/>
            <a:ext cx="9508836" cy="3411657"/>
          </a:xfrm>
        </p:spPr>
        <p:txBody>
          <a:bodyPr/>
          <a:lstStyle/>
          <a:p>
            <a:pPr algn="l"/>
            <a:r>
              <a:rPr lang="en-US" sz="2400" dirty="0"/>
              <a:t>Unconscious Bias: also known as implicit bias, is a bias that someone might not be aware they have.</a:t>
            </a:r>
            <a:br>
              <a:rPr lang="en-US" sz="2400" dirty="0"/>
            </a:br>
            <a:r>
              <a:rPr lang="en-US" sz="2400" dirty="0"/>
              <a:t> </a:t>
            </a:r>
          </a:p>
          <a:p>
            <a:pPr algn="l"/>
            <a:r>
              <a:rPr lang="en-US" sz="2400" b="1" dirty="0"/>
              <a:t>Example: </a:t>
            </a:r>
            <a:r>
              <a:rPr lang="en-US" sz="2400" dirty="0"/>
              <a:t>assuming that an older person is less tech-savvy than a younger person, because of their age, or assuming that someone likes children, because they are a woman. </a:t>
            </a:r>
          </a:p>
          <a:p>
            <a:pPr algn="l"/>
            <a:endParaRPr lang="en-US" sz="2400" dirty="0"/>
          </a:p>
          <a:p>
            <a:pPr algn="l"/>
            <a:r>
              <a:rPr lang="en-US" sz="2400" dirty="0"/>
              <a:t>Microaggressions: subtle, unconscious or indirect forms of discrimination against a marginalized group. </a:t>
            </a:r>
          </a:p>
        </p:txBody>
      </p:sp>
    </p:spTree>
    <p:extLst>
      <p:ext uri="{BB962C8B-B14F-4D97-AF65-F5344CB8AC3E}">
        <p14:creationId xmlns:p14="http://schemas.microsoft.com/office/powerpoint/2010/main" val="4058425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E6FD67-402A-4484-97A5-D42C6B1FC262}"/>
              </a:ext>
            </a:extLst>
          </p:cNvPr>
          <p:cNvSpPr>
            <a:spLocks noGrp="1"/>
          </p:cNvSpPr>
          <p:nvPr>
            <p:ph idx="1"/>
          </p:nvPr>
        </p:nvSpPr>
        <p:spPr>
          <a:xfrm>
            <a:off x="838199" y="709127"/>
            <a:ext cx="10857931" cy="5467836"/>
          </a:xfrm>
        </p:spPr>
        <p:txBody>
          <a:bodyPr>
            <a:normAutofit/>
          </a:bodyPr>
          <a:lstStyle/>
          <a:p>
            <a:pPr marL="0" indent="0">
              <a:buNone/>
            </a:pPr>
            <a:r>
              <a:rPr lang="en-US" sz="4600" dirty="0"/>
              <a:t>“I didn’t think </a:t>
            </a:r>
            <a:r>
              <a:rPr lang="en-US" sz="4600" i="1" dirty="0"/>
              <a:t>you </a:t>
            </a:r>
            <a:r>
              <a:rPr lang="en-US" sz="4600" dirty="0"/>
              <a:t>would be interested in reading.”</a:t>
            </a:r>
            <a:br>
              <a:rPr lang="en-US" sz="4600" dirty="0"/>
            </a:br>
            <a:endParaRPr lang="en-US" sz="4600" dirty="0"/>
          </a:p>
          <a:p>
            <a:pPr marL="0" indent="0">
              <a:buNone/>
            </a:pPr>
            <a:r>
              <a:rPr lang="en-US" sz="4600" dirty="0"/>
              <a:t>“I never would have guessed you were transgender!”</a:t>
            </a:r>
            <a:br>
              <a:rPr lang="en-US" sz="4600" dirty="0"/>
            </a:br>
            <a:endParaRPr lang="en-US" sz="4600" dirty="0"/>
          </a:p>
          <a:p>
            <a:pPr marL="0" indent="0">
              <a:buNone/>
            </a:pPr>
            <a:r>
              <a:rPr lang="en-US" sz="4600" dirty="0"/>
              <a:t>“Where are you really from?”</a:t>
            </a:r>
            <a:br>
              <a:rPr lang="en-US" sz="4600" dirty="0"/>
            </a:br>
            <a:endParaRPr lang="en-US" sz="4600" dirty="0"/>
          </a:p>
          <a:p>
            <a:pPr marL="0" indent="0">
              <a:buNone/>
            </a:pPr>
            <a:r>
              <a:rPr lang="en-US" sz="4600" dirty="0"/>
              <a:t>“You’re a teacher? But you look so young!”</a:t>
            </a:r>
            <a:br>
              <a:rPr lang="en-US" sz="4600" dirty="0"/>
            </a:br>
            <a:endParaRPr lang="en-US" sz="4600" dirty="0"/>
          </a:p>
          <a:p>
            <a:pPr marL="0" indent="0">
              <a:buNone/>
            </a:pPr>
            <a:r>
              <a:rPr lang="en-US" sz="4600" dirty="0"/>
              <a:t>“Your name is so exotic.” </a:t>
            </a:r>
            <a:endParaRPr lang="en-CA" sz="4600" dirty="0"/>
          </a:p>
        </p:txBody>
      </p:sp>
      <p:sp>
        <p:nvSpPr>
          <p:cNvPr id="2" name="Slide Number Placeholder 1">
            <a:extLst>
              <a:ext uri="{FF2B5EF4-FFF2-40B4-BE49-F238E27FC236}">
                <a16:creationId xmlns:a16="http://schemas.microsoft.com/office/drawing/2014/main" id="{732133F8-A003-4621-B100-BEDCA5CD1A8F}"/>
              </a:ext>
            </a:extLst>
          </p:cNvPr>
          <p:cNvSpPr>
            <a:spLocks noGrp="1"/>
          </p:cNvSpPr>
          <p:nvPr>
            <p:ph type="sldNum" sz="quarter" idx="12"/>
          </p:nvPr>
        </p:nvSpPr>
        <p:spPr/>
        <p:txBody>
          <a:bodyPr/>
          <a:lstStyle/>
          <a:p>
            <a:fld id="{4D92EB4B-722A-417A-874E-D077DFB80C4E}" type="slidenum">
              <a:rPr lang="en-CA" smtClean="0"/>
              <a:t>18</a:t>
            </a:fld>
            <a:endParaRPr lang="en-CA"/>
          </a:p>
        </p:txBody>
      </p:sp>
    </p:spTree>
    <p:extLst>
      <p:ext uri="{BB962C8B-B14F-4D97-AF65-F5344CB8AC3E}">
        <p14:creationId xmlns:p14="http://schemas.microsoft.com/office/powerpoint/2010/main" val="187011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25FA23-F71C-7942-B676-467C1045EA39}"/>
              </a:ext>
            </a:extLst>
          </p:cNvPr>
          <p:cNvSpPr>
            <a:spLocks noGrp="1"/>
          </p:cNvSpPr>
          <p:nvPr>
            <p:ph type="dt" sz="half" idx="10"/>
          </p:nvPr>
        </p:nvSpPr>
        <p:spPr/>
        <p:txBody>
          <a:bodyPr/>
          <a:lstStyle/>
          <a:p>
            <a:fld id="{E26F2E13-0947-9641-AE04-1B3E5F3DDF72}" type="datetime4">
              <a:rPr lang="en-CA" smtClean="0"/>
              <a:t>March 28, 2025</a:t>
            </a:fld>
            <a:endParaRPr lang="en-US" dirty="0"/>
          </a:p>
        </p:txBody>
      </p:sp>
      <p:sp>
        <p:nvSpPr>
          <p:cNvPr id="3" name="Title 2">
            <a:extLst>
              <a:ext uri="{FF2B5EF4-FFF2-40B4-BE49-F238E27FC236}">
                <a16:creationId xmlns:a16="http://schemas.microsoft.com/office/drawing/2014/main" id="{71B03ADA-B42E-DD48-8A0D-781D7333D3DE}"/>
              </a:ext>
            </a:extLst>
          </p:cNvPr>
          <p:cNvSpPr>
            <a:spLocks noGrp="1"/>
          </p:cNvSpPr>
          <p:nvPr>
            <p:ph type="ctrTitle"/>
          </p:nvPr>
        </p:nvSpPr>
        <p:spPr>
          <a:xfrm>
            <a:off x="6200030" y="921473"/>
            <a:ext cx="5574127" cy="427993"/>
          </a:xfrm>
        </p:spPr>
        <p:txBody>
          <a:bodyPr/>
          <a:lstStyle/>
          <a:p>
            <a:r>
              <a:rPr lang="en-US" dirty="0"/>
              <a:t>Resources</a:t>
            </a:r>
          </a:p>
        </p:txBody>
      </p:sp>
      <p:sp>
        <p:nvSpPr>
          <p:cNvPr id="4" name="Text Placeholder 3">
            <a:extLst>
              <a:ext uri="{FF2B5EF4-FFF2-40B4-BE49-F238E27FC236}">
                <a16:creationId xmlns:a16="http://schemas.microsoft.com/office/drawing/2014/main" id="{C5E3C391-B310-0342-8132-12913EAE365C}"/>
              </a:ext>
            </a:extLst>
          </p:cNvPr>
          <p:cNvSpPr>
            <a:spLocks noGrp="1"/>
          </p:cNvSpPr>
          <p:nvPr>
            <p:ph type="body" sz="quarter" idx="13"/>
          </p:nvPr>
        </p:nvSpPr>
        <p:spPr>
          <a:xfrm>
            <a:off x="6202002" y="1616007"/>
            <a:ext cx="5657909" cy="3203481"/>
          </a:xfrm>
        </p:spPr>
        <p:txBody>
          <a:bodyPr numCol="1">
            <a:noAutofit/>
          </a:bodyPr>
          <a:lstStyle/>
          <a:p>
            <a:pPr>
              <a:lnSpc>
                <a:spcPct val="100000"/>
              </a:lnSpc>
            </a:pPr>
            <a:r>
              <a:rPr lang="en-CA" dirty="0" err="1">
                <a:latin typeface="+mn-lt"/>
                <a:ea typeface="Calibri" panose="020F0502020204030204" pitchFamily="34" charset="0"/>
                <a:cs typeface="Times New Roman" panose="02020603050405020304" pitchFamily="18" charset="0"/>
              </a:rPr>
              <a:t>PeerWorks</a:t>
            </a:r>
            <a:r>
              <a:rPr lang="en-CA" dirty="0">
                <a:effectLst/>
                <a:latin typeface="+mn-lt"/>
                <a:ea typeface="Calibri" panose="020F0502020204030204" pitchFamily="34" charset="0"/>
                <a:cs typeface="Times New Roman" panose="02020603050405020304" pitchFamily="18" charset="0"/>
              </a:rPr>
              <a:t> Webinar: Ten Ways to Rock the Rainbow</a:t>
            </a:r>
            <a:endParaRPr lang="en-US" dirty="0">
              <a:latin typeface="+mn-lt"/>
            </a:endParaRPr>
          </a:p>
          <a:p>
            <a:pPr>
              <a:lnSpc>
                <a:spcPct val="100000"/>
              </a:lnSpc>
            </a:pPr>
            <a:r>
              <a:rPr lang="en-CA" dirty="0" err="1">
                <a:effectLst/>
                <a:latin typeface="+mn-lt"/>
                <a:ea typeface="Calibri" panose="020F0502020204030204" pitchFamily="34" charset="0"/>
                <a:cs typeface="Times New Roman" panose="02020603050405020304" pitchFamily="18" charset="0"/>
              </a:rPr>
              <a:t>PeerWorks</a:t>
            </a:r>
            <a:r>
              <a:rPr lang="en-CA" dirty="0">
                <a:effectLst/>
                <a:latin typeface="+mn-lt"/>
                <a:ea typeface="Calibri" panose="020F0502020204030204" pitchFamily="34" charset="0"/>
                <a:cs typeface="Times New Roman" panose="02020603050405020304" pitchFamily="18" charset="0"/>
              </a:rPr>
              <a:t> Webinar: Indigenous Peer Support</a:t>
            </a:r>
            <a:endParaRPr lang="en-US" dirty="0">
              <a:latin typeface="+mn-lt"/>
            </a:endParaRPr>
          </a:p>
          <a:p>
            <a:pPr>
              <a:lnSpc>
                <a:spcPct val="100000"/>
              </a:lnSpc>
            </a:pPr>
            <a:r>
              <a:rPr lang="en-US" dirty="0" err="1">
                <a:effectLst/>
                <a:latin typeface="+mn-lt"/>
                <a:ea typeface="Calibri" panose="020F0502020204030204" pitchFamily="34" charset="0"/>
                <a:cs typeface="Times New Roman" panose="02020603050405020304" pitchFamily="18" charset="0"/>
              </a:rPr>
              <a:t>Kimberlé</a:t>
            </a:r>
            <a:r>
              <a:rPr lang="en-US" dirty="0">
                <a:effectLst/>
                <a:latin typeface="+mn-lt"/>
                <a:ea typeface="Calibri" panose="020F0502020204030204" pitchFamily="34" charset="0"/>
                <a:cs typeface="Times New Roman" panose="02020603050405020304" pitchFamily="18" charset="0"/>
              </a:rPr>
              <a:t> Crenshaw’s TED Talk “The Urgency of Intersectionality” (2016 18 min 40 sec)</a:t>
            </a:r>
            <a:endParaRPr lang="en-US" dirty="0">
              <a:latin typeface="+mn-lt"/>
            </a:endParaRPr>
          </a:p>
          <a:p>
            <a:pPr>
              <a:lnSpc>
                <a:spcPct val="100000"/>
              </a:lnSpc>
            </a:pPr>
            <a:r>
              <a:rPr lang="en-US" dirty="0" err="1">
                <a:effectLst/>
                <a:latin typeface="+mn-lt"/>
                <a:ea typeface="Calibri" panose="020F0502020204030204" pitchFamily="34" charset="0"/>
                <a:cs typeface="Times New Roman" panose="02020603050405020304" pitchFamily="18" charset="0"/>
              </a:rPr>
              <a:t>PeerWorks</a:t>
            </a:r>
            <a:r>
              <a:rPr lang="en-US" dirty="0">
                <a:effectLst/>
                <a:latin typeface="+mn-lt"/>
                <a:ea typeface="Calibri" panose="020F0502020204030204" pitchFamily="34" charset="0"/>
                <a:cs typeface="Times New Roman" panose="02020603050405020304" pitchFamily="18" charset="0"/>
              </a:rPr>
              <a:t> Blog Posts:</a:t>
            </a:r>
          </a:p>
          <a:p>
            <a:pPr marL="285750" indent="-285750">
              <a:lnSpc>
                <a:spcPct val="100000"/>
              </a:lnSpc>
              <a:buFont typeface="Courier New" panose="02070309020205020404" pitchFamily="49" charset="0"/>
              <a:buChar char="o"/>
            </a:pPr>
            <a:r>
              <a:rPr lang="en-US" dirty="0">
                <a:effectLst/>
                <a:latin typeface="+mn-lt"/>
                <a:ea typeface="Calibri" panose="020F0502020204030204" pitchFamily="34" charset="0"/>
                <a:cs typeface="Times New Roman" panose="02020603050405020304" pitchFamily="18" charset="0"/>
              </a:rPr>
              <a:t>“In an Ongoing Pandemic Affordable Access to Technology is a Public Health Issue”</a:t>
            </a:r>
            <a:endParaRPr lang="en-CA" dirty="0">
              <a:latin typeface="+mn-lt"/>
              <a:ea typeface="Calibri" panose="020F0502020204030204" pitchFamily="34" charset="0"/>
              <a:cs typeface="Times New Roman" panose="02020603050405020304" pitchFamily="18" charset="0"/>
            </a:endParaRPr>
          </a:p>
          <a:p>
            <a:pPr marL="285750" indent="-285750">
              <a:lnSpc>
                <a:spcPct val="100000"/>
              </a:lnSpc>
              <a:buFont typeface="Courier New" panose="02070309020205020404" pitchFamily="49" charset="0"/>
              <a:buChar char="o"/>
            </a:pPr>
            <a:r>
              <a:rPr lang="en-US" dirty="0">
                <a:effectLst/>
                <a:latin typeface="+mn-lt"/>
                <a:ea typeface="Calibri" panose="020F0502020204030204" pitchFamily="34" charset="0"/>
                <a:cs typeface="Times New Roman" panose="02020603050405020304" pitchFamily="18" charset="0"/>
              </a:rPr>
              <a:t>“Black Mental Health Matters: Resources for Learning and Change.”</a:t>
            </a:r>
          </a:p>
          <a:p>
            <a:pPr marL="285750" indent="-285750">
              <a:lnSpc>
                <a:spcPct val="100000"/>
              </a:lnSpc>
              <a:buFont typeface="Courier New" panose="02070309020205020404" pitchFamily="49" charset="0"/>
              <a:buChar char="o"/>
            </a:pPr>
            <a:r>
              <a:rPr lang="en-US" dirty="0">
                <a:effectLst/>
                <a:latin typeface="+mn-lt"/>
                <a:ea typeface="Calibri" panose="020F0502020204030204" pitchFamily="34" charset="0"/>
                <a:cs typeface="Times New Roman" panose="02020603050405020304" pitchFamily="18" charset="0"/>
              </a:rPr>
              <a:t>“Addressing the Rise of Anti-Asian Racism and Supporting Asian-Canadian Community Members.” </a:t>
            </a:r>
          </a:p>
          <a:p>
            <a:pPr marL="0" indent="0">
              <a:lnSpc>
                <a:spcPct val="100000"/>
              </a:lnSpc>
              <a:buNone/>
            </a:pPr>
            <a:r>
              <a:rPr lang="en-CA" dirty="0">
                <a:effectLst/>
                <a:latin typeface="+mn-lt"/>
                <a:ea typeface="Calibri" panose="020F0502020204030204" pitchFamily="34" charset="0"/>
                <a:cs typeface="Times New Roman" panose="02020603050405020304" pitchFamily="18" charset="0"/>
              </a:rPr>
              <a:t>Links for all resources are in your handbook.</a:t>
            </a:r>
            <a:endParaRPr lang="en-US" dirty="0">
              <a:latin typeface="+mn-lt"/>
            </a:endParaRPr>
          </a:p>
        </p:txBody>
      </p:sp>
      <p:sp>
        <p:nvSpPr>
          <p:cNvPr id="5" name="Subtitle 4">
            <a:extLst>
              <a:ext uri="{FF2B5EF4-FFF2-40B4-BE49-F238E27FC236}">
                <a16:creationId xmlns:a16="http://schemas.microsoft.com/office/drawing/2014/main" id="{F81BD501-69CC-C048-A991-092A931F0A22}"/>
              </a:ext>
            </a:extLst>
          </p:cNvPr>
          <p:cNvSpPr>
            <a:spLocks noGrp="1"/>
          </p:cNvSpPr>
          <p:nvPr>
            <p:ph type="subTitle" idx="1"/>
          </p:nvPr>
        </p:nvSpPr>
        <p:spPr>
          <a:xfrm>
            <a:off x="5754805" y="75457"/>
            <a:ext cx="4781267" cy="705074"/>
          </a:xfrm>
        </p:spPr>
        <p:txBody>
          <a:bodyPr/>
          <a:lstStyle/>
          <a:p>
            <a:r>
              <a:rPr lang="en-US" dirty="0"/>
              <a:t>Module 6 – Culturally Competent Peer Support</a:t>
            </a:r>
          </a:p>
        </p:txBody>
      </p:sp>
      <p:sp>
        <p:nvSpPr>
          <p:cNvPr id="6" name="Slide Number Placeholder 5">
            <a:extLst>
              <a:ext uri="{FF2B5EF4-FFF2-40B4-BE49-F238E27FC236}">
                <a16:creationId xmlns:a16="http://schemas.microsoft.com/office/drawing/2014/main" id="{D630D16B-B59D-BA4E-B601-14D5BEA10A38}"/>
              </a:ext>
            </a:extLst>
          </p:cNvPr>
          <p:cNvSpPr>
            <a:spLocks noGrp="1"/>
          </p:cNvSpPr>
          <p:nvPr>
            <p:ph type="sldNum" sz="quarter" idx="12"/>
          </p:nvPr>
        </p:nvSpPr>
        <p:spPr/>
        <p:txBody>
          <a:bodyPr/>
          <a:lstStyle/>
          <a:p>
            <a:fld id="{A738FFEA-31A8-2A45-BE95-11B41D2245F5}" type="slidenum">
              <a:rPr lang="en-US" smtClean="0"/>
              <a:pPr/>
              <a:t>19</a:t>
            </a:fld>
            <a:endParaRPr lang="en-US" dirty="0"/>
          </a:p>
        </p:txBody>
      </p:sp>
    </p:spTree>
    <p:extLst>
      <p:ext uri="{BB962C8B-B14F-4D97-AF65-F5344CB8AC3E}">
        <p14:creationId xmlns:p14="http://schemas.microsoft.com/office/powerpoint/2010/main" val="2271397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6 – Culturally Competent Peer Support</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784191" y="1514812"/>
            <a:ext cx="5348148" cy="3202754"/>
          </a:xfrm>
        </p:spPr>
        <p:txBody>
          <a:bodyPr/>
          <a:lstStyle/>
          <a:p>
            <a:r>
              <a:rPr lang="en-US" dirty="0"/>
              <a:t>Arrive on time.</a:t>
            </a:r>
          </a:p>
          <a:p>
            <a:r>
              <a:rPr lang="en-US" dirty="0"/>
              <a:t>Help us create a confidential and </a:t>
            </a:r>
            <a:r>
              <a:rPr lang="en-US" dirty="0" err="1"/>
              <a:t>non-judgemental</a:t>
            </a:r>
            <a:r>
              <a:rPr lang="en-US" dirty="0"/>
              <a:t> space (no screenshots or recordings).</a:t>
            </a:r>
          </a:p>
          <a:p>
            <a:r>
              <a:rPr lang="en-US" dirty="0"/>
              <a:t>Please keep your phones on silent. </a:t>
            </a:r>
          </a:p>
          <a:p>
            <a:r>
              <a:rPr lang="en-US" dirty="0"/>
              <a:t>Avoid cross-talk and side-talk.</a:t>
            </a:r>
          </a:p>
          <a:p>
            <a:r>
              <a:rPr lang="en-US" dirty="0"/>
              <a:t>Learn from each person’s perspective.</a:t>
            </a:r>
          </a:p>
          <a:p>
            <a:r>
              <a:rPr lang="en-US" dirty="0"/>
              <a:t>Language - please bring new language to us as we recognize that language is ever-changing.</a:t>
            </a:r>
          </a:p>
          <a:p>
            <a:r>
              <a:rPr lang="en-US" b="1" dirty="0"/>
              <a:t>Have fun!</a:t>
            </a:r>
          </a:p>
        </p:txBody>
      </p:sp>
      <p:sp>
        <p:nvSpPr>
          <p:cNvPr id="2" name="TextBox 1">
            <a:extLst>
              <a:ext uri="{FF2B5EF4-FFF2-40B4-BE49-F238E27FC236}">
                <a16:creationId xmlns:a16="http://schemas.microsoft.com/office/drawing/2014/main" id="{8A59F63E-263A-BA8C-1B11-2146D1060A52}"/>
              </a:ext>
            </a:extLst>
          </p:cNvPr>
          <p:cNvSpPr txBox="1"/>
          <p:nvPr/>
        </p:nvSpPr>
        <p:spPr>
          <a:xfrm>
            <a:off x="784191" y="4666356"/>
            <a:ext cx="4343400" cy="1384995"/>
          </a:xfrm>
          <a:prstGeom prst="rect">
            <a:avLst/>
          </a:prstGeom>
          <a:noFill/>
        </p:spPr>
        <p:txBody>
          <a:bodyPr wrap="square" rtlCol="0">
            <a:spAutoFit/>
          </a:bodyPr>
          <a:lstStyle/>
          <a:p>
            <a:r>
              <a:rPr lang="en-US" sz="1400" dirty="0"/>
              <a:t>From the group:</a:t>
            </a:r>
          </a:p>
          <a:p>
            <a:r>
              <a:rPr lang="en-US" sz="1400" dirty="0"/>
              <a:t>Pause - When something is said during class that someone feels is important they can write pause in the chat to literally pause the conversation give them a minute to take a note about it. This could also work if a topic is moving too quickly.</a:t>
            </a:r>
          </a:p>
        </p:txBody>
      </p:sp>
    </p:spTree>
    <p:extLst>
      <p:ext uri="{BB962C8B-B14F-4D97-AF65-F5344CB8AC3E}">
        <p14:creationId xmlns:p14="http://schemas.microsoft.com/office/powerpoint/2010/main" val="463628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Gender Identity vs Sexual Orientation </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20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1132765" y="1723171"/>
            <a:ext cx="9508836" cy="3411657"/>
          </a:xfrm>
        </p:spPr>
        <p:txBody>
          <a:bodyPr/>
          <a:lstStyle/>
          <a:p>
            <a:pPr algn="l"/>
            <a:r>
              <a:rPr lang="en-US" sz="2400" b="1" dirty="0"/>
              <a:t>Sexual orientation </a:t>
            </a:r>
            <a:r>
              <a:rPr lang="en-US" sz="2400" dirty="0"/>
              <a:t>describes the way a person feels toward people of a particular (or more than one) gender both physically and emotionally.</a:t>
            </a:r>
          </a:p>
          <a:p>
            <a:pPr algn="l"/>
            <a:endParaRPr lang="en-US" sz="2400" dirty="0"/>
          </a:p>
          <a:p>
            <a:pPr algn="l"/>
            <a:r>
              <a:rPr lang="en-US" sz="2400" dirty="0"/>
              <a:t>Examples of sexual orientation include: heterosexual, bisexual, homosexual, asexual, queer, etc. </a:t>
            </a:r>
          </a:p>
          <a:p>
            <a:pPr algn="l"/>
            <a:endParaRPr lang="en-US" sz="2400" b="1" dirty="0"/>
          </a:p>
          <a:p>
            <a:pPr algn="l"/>
            <a:r>
              <a:rPr lang="en-US" sz="2400" b="1" dirty="0"/>
              <a:t>Gender identity </a:t>
            </a:r>
            <a:r>
              <a:rPr lang="en-US" sz="2400" dirty="0"/>
              <a:t>describes the way a person feels about their gender — including their body — and the ways they feel they’re expected to behave within that body. </a:t>
            </a:r>
          </a:p>
          <a:p>
            <a:pPr algn="l"/>
            <a:endParaRPr lang="en-US" sz="2400" dirty="0"/>
          </a:p>
          <a:p>
            <a:pPr algn="l"/>
            <a:r>
              <a:rPr lang="en-US" sz="2400" dirty="0"/>
              <a:t>Examples of gender identity include: cisgender, transgender, and nonbinary. </a:t>
            </a:r>
          </a:p>
        </p:txBody>
      </p:sp>
    </p:spTree>
    <p:extLst>
      <p:ext uri="{BB962C8B-B14F-4D97-AF65-F5344CB8AC3E}">
        <p14:creationId xmlns:p14="http://schemas.microsoft.com/office/powerpoint/2010/main" val="867306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365125"/>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21</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1384638" y="1723171"/>
            <a:ext cx="9422724" cy="3411657"/>
          </a:xfrm>
        </p:spPr>
        <p:txBody>
          <a:bodyPr/>
          <a:lstStyle/>
          <a:p>
            <a:pPr algn="l"/>
            <a:r>
              <a:rPr lang="en-US" sz="2400" b="1" dirty="0"/>
              <a:t>L – Lesbian: </a:t>
            </a:r>
            <a:r>
              <a:rPr lang="en-US" sz="2400" dirty="0"/>
              <a:t>a female-identified person who is physically and emotionally attracted to other females.</a:t>
            </a:r>
          </a:p>
          <a:p>
            <a:pPr algn="l"/>
            <a:endParaRPr lang="en-US" sz="2400" dirty="0"/>
          </a:p>
          <a:p>
            <a:pPr algn="l"/>
            <a:r>
              <a:rPr lang="en-US" sz="2400" b="1" dirty="0"/>
              <a:t>G – Gay: </a:t>
            </a:r>
            <a:r>
              <a:rPr lang="en-US" sz="2400" dirty="0"/>
              <a:t>a male-identified person who is physically and emotionally attracted to other males. Gay is also used as a broad term to describe people attracted to someone of the same gender.</a:t>
            </a:r>
          </a:p>
          <a:p>
            <a:pPr algn="l"/>
            <a:endParaRPr lang="en-US" sz="2400" dirty="0"/>
          </a:p>
          <a:p>
            <a:pPr algn="l"/>
            <a:r>
              <a:rPr lang="en-US" sz="2400" b="1" dirty="0"/>
              <a:t>B – Bisexual/Bi: </a:t>
            </a:r>
            <a:r>
              <a:rPr lang="en-US" sz="2400" dirty="0"/>
              <a:t>a person who is physically and emotionally attracted to people of more than one gender and who identifies as bisexual (bi).</a:t>
            </a:r>
          </a:p>
        </p:txBody>
      </p:sp>
    </p:spTree>
    <p:extLst>
      <p:ext uri="{BB962C8B-B14F-4D97-AF65-F5344CB8AC3E}">
        <p14:creationId xmlns:p14="http://schemas.microsoft.com/office/powerpoint/2010/main" val="3545692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365125"/>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22</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1609" y="1227688"/>
            <a:ext cx="11348782" cy="3411657"/>
          </a:xfrm>
        </p:spPr>
        <p:txBody>
          <a:bodyPr/>
          <a:lstStyle/>
          <a:p>
            <a:pPr algn="l"/>
            <a:r>
              <a:rPr lang="en-US" sz="2400" b="1" dirty="0"/>
              <a:t>T – Transgender/Trans: </a:t>
            </a:r>
            <a:r>
              <a:rPr lang="en-US" sz="2400" dirty="0"/>
              <a:t>transgender (trans) is a term used by people who identify with a gender that is different from the gender they were assigned at birth. People whose gender identity falls outside of the gender binary (the idea that there are only two genders — male and female) may also call themselves trans. Since trans is a word used to describe identity, a person has to identify with the term (believe it’s the best way to describe themselves) for it to be applicable. No one else can decide a person is or isn’t trans. Other terms to describe gender identity that may be preferred by some people include genderqueer, gender fluid and androgynous.</a:t>
            </a:r>
          </a:p>
          <a:p>
            <a:pPr algn="l"/>
            <a:endParaRPr lang="en-US" sz="2400" dirty="0"/>
          </a:p>
          <a:p>
            <a:pPr algn="l"/>
            <a:r>
              <a:rPr lang="en-US" sz="2400" dirty="0"/>
              <a:t>Trans is not a sexual orientation — it’s a gender identity. “T” (for transgender/trans) is grouped with the sexual orientations in LGBTQ2S+ for many reasons, including shared civil and human rights activism and similar experiences of discrimination.</a:t>
            </a:r>
          </a:p>
        </p:txBody>
      </p:sp>
    </p:spTree>
    <p:extLst>
      <p:ext uri="{BB962C8B-B14F-4D97-AF65-F5344CB8AC3E}">
        <p14:creationId xmlns:p14="http://schemas.microsoft.com/office/powerpoint/2010/main" val="1897565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388779"/>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23</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30960" y="968380"/>
            <a:ext cx="11348782" cy="3411657"/>
          </a:xfrm>
        </p:spPr>
        <p:txBody>
          <a:bodyPr/>
          <a:lstStyle/>
          <a:p>
            <a:pPr algn="l"/>
            <a:r>
              <a:rPr lang="en-US" sz="2400" b="1" dirty="0"/>
              <a:t>Q – Queer: </a:t>
            </a:r>
            <a:r>
              <a:rPr lang="en-US" sz="2400" dirty="0"/>
              <a:t>queer is a broad term that includes all sexual orientations and gender identities within the LGBTQ2S+ community, including those who don’t identify with any other identity in LGBTQ2S+. The term queer can be both positive and negative. Historically, queer was used as an insult, but it has been reclaimed by the LGBTQ2S+ community to self-identify in a positive way.</a:t>
            </a:r>
          </a:p>
          <a:p>
            <a:pPr algn="l"/>
            <a:endParaRPr lang="en-US" sz="2400" dirty="0"/>
          </a:p>
          <a:p>
            <a:pPr algn="l"/>
            <a:r>
              <a:rPr lang="en-US" sz="2400" b="1" dirty="0"/>
              <a:t>Q – Questioning: </a:t>
            </a:r>
            <a:r>
              <a:rPr lang="en-US" sz="2400" dirty="0"/>
              <a:t>some people may feel unsure about their sexual orientation and/or gender identity. They may describe themselves as questioning. They may be questioning until they identify with a particular identity or continue to be questioning throughout their lives.</a:t>
            </a:r>
          </a:p>
          <a:p>
            <a:pPr algn="l"/>
            <a:endParaRPr lang="en-US" sz="2400" b="1" dirty="0"/>
          </a:p>
          <a:p>
            <a:pPr algn="l"/>
            <a:r>
              <a:rPr lang="en-US" sz="2400" b="1" dirty="0"/>
              <a:t>Two-Spirit (2 Spirit or 2S): </a:t>
            </a:r>
            <a:r>
              <a:rPr lang="en-US" sz="2400" dirty="0"/>
              <a:t>a person with both a feminine and a masculine spirit living in the same body. It’s an important term within some Indigenous cultures and some Indigenous people use it to describe their sexual orientation, gender identity and/or spiritual identity.</a:t>
            </a:r>
          </a:p>
        </p:txBody>
      </p:sp>
    </p:spTree>
    <p:extLst>
      <p:ext uri="{BB962C8B-B14F-4D97-AF65-F5344CB8AC3E}">
        <p14:creationId xmlns:p14="http://schemas.microsoft.com/office/powerpoint/2010/main" val="723944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Homework</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6 – Culturally Competent Peer Support</a:t>
            </a:r>
          </a:p>
        </p:txBody>
      </p:sp>
      <p:sp>
        <p:nvSpPr>
          <p:cNvPr id="5" name="Text Placeholder 4">
            <a:extLst>
              <a:ext uri="{FF2B5EF4-FFF2-40B4-BE49-F238E27FC236}">
                <a16:creationId xmlns:a16="http://schemas.microsoft.com/office/drawing/2014/main" id="{F2574D00-09AB-5D48-8DE9-181A771B5AEE}"/>
              </a:ext>
            </a:extLst>
          </p:cNvPr>
          <p:cNvSpPr>
            <a:spLocks noGrp="1"/>
          </p:cNvSpPr>
          <p:nvPr>
            <p:ph type="body" sz="quarter" idx="3"/>
          </p:nvPr>
        </p:nvSpPr>
        <p:spPr>
          <a:xfrm>
            <a:off x="794122" y="1680215"/>
            <a:ext cx="5157783" cy="580261"/>
          </a:xfrm>
        </p:spPr>
        <p:txBody>
          <a:bodyPr/>
          <a:lstStyle/>
          <a:p>
            <a:r>
              <a:rPr lang="en-US" dirty="0"/>
              <a:t>For Next Time: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24</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794130" y="2324276"/>
            <a:ext cx="5157775" cy="3833998"/>
          </a:xfrm>
        </p:spPr>
        <p:txBody>
          <a:bodyPr/>
          <a:lstStyle/>
          <a:p>
            <a:pPr marL="0" indent="0">
              <a:lnSpc>
                <a:spcPct val="100000"/>
              </a:lnSpc>
              <a:buNone/>
            </a:pPr>
            <a:r>
              <a:rPr lang="en-US" sz="2000" dirty="0"/>
              <a:t>Research a community resource that is local/accessible to you. Learn about the services that this resource offers and take notes that include the information on how to connect to this resource. </a:t>
            </a:r>
          </a:p>
          <a:p>
            <a:pPr marL="0" indent="0">
              <a:lnSpc>
                <a:spcPct val="100000"/>
              </a:lnSpc>
              <a:buNone/>
            </a:pPr>
            <a:endParaRPr lang="en-US" sz="2000" dirty="0"/>
          </a:p>
          <a:p>
            <a:pPr marL="0" indent="0">
              <a:lnSpc>
                <a:spcPct val="100000"/>
              </a:lnSpc>
              <a:buNone/>
            </a:pPr>
            <a:r>
              <a:rPr lang="en-US" sz="2000" dirty="0"/>
              <a:t>E-mail your resource to the trainers.</a:t>
            </a:r>
          </a:p>
          <a:p>
            <a:pPr marL="0" indent="0">
              <a:lnSpc>
                <a:spcPct val="100000"/>
              </a:lnSpc>
              <a:buNone/>
            </a:pPr>
            <a:endParaRPr lang="en-US" sz="2000" dirty="0"/>
          </a:p>
          <a:p>
            <a:pPr marL="0" indent="0">
              <a:lnSpc>
                <a:spcPct val="100000"/>
              </a:lnSpc>
              <a:buNone/>
            </a:pPr>
            <a:r>
              <a:rPr lang="en-US" sz="2000" dirty="0"/>
              <a:t>You can also add them to the Google document yourself; the link is in your handbook. </a:t>
            </a:r>
          </a:p>
          <a:p>
            <a:pPr>
              <a:lnSpc>
                <a:spcPct val="100000"/>
              </a:lnSpc>
            </a:pPr>
            <a:r>
              <a:rPr lang="en-US" dirty="0"/>
              <a:t> </a:t>
            </a:r>
          </a:p>
        </p:txBody>
      </p:sp>
    </p:spTree>
    <p:extLst>
      <p:ext uri="{BB962C8B-B14F-4D97-AF65-F5344CB8AC3E}">
        <p14:creationId xmlns:p14="http://schemas.microsoft.com/office/powerpoint/2010/main" val="487653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Culturally Competent Peer Support</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6</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March 28, 2025</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1768763" y="1622110"/>
            <a:ext cx="8654473" cy="4738694"/>
          </a:xfrm>
        </p:spPr>
        <p:txBody>
          <a:bodyPr vert="horz" lIns="91440" tIns="45720" rIns="91440" bIns="45720" rtlCol="0" anchor="t">
            <a:noAutofit/>
          </a:bodyPr>
          <a:lstStyle/>
          <a:p>
            <a:r>
              <a:rPr lang="en-US" i="1" dirty="0">
                <a:solidFill>
                  <a:srgbClr val="000000"/>
                </a:solidFill>
                <a:latin typeface="IvyPresto Text"/>
              </a:rPr>
              <a:t>Today I am joining you from the town of Agassiz, in the Fraser Valley, BC, in the shadow of Mount Cheam.  As a visitor on this land, I would like to begin by acknowledging that I am on the traditional and unceded territory of the</a:t>
            </a:r>
            <a:r>
              <a:rPr lang="en-US" i="1" dirty="0">
                <a:latin typeface="IvyPresto Text"/>
                <a:cs typeface="Segoe UI"/>
              </a:rPr>
              <a:t> of the Cheam, </a:t>
            </a:r>
            <a:r>
              <a:rPr lang="en-US" i="1" err="1">
                <a:latin typeface="IvyPresto Text"/>
                <a:cs typeface="Segoe UI"/>
              </a:rPr>
              <a:t>Sts’ailes</a:t>
            </a:r>
            <a:r>
              <a:rPr lang="en-US" i="1" dirty="0">
                <a:latin typeface="IvyPresto Text"/>
                <a:cs typeface="Segoe UI"/>
              </a:rPr>
              <a:t>, </a:t>
            </a:r>
            <a:r>
              <a:rPr lang="en-US" i="1" err="1">
                <a:latin typeface="IvyPresto Text"/>
                <a:cs typeface="Segoe UI"/>
              </a:rPr>
              <a:t>Sq’éwlets</a:t>
            </a:r>
            <a:r>
              <a:rPr lang="en-US" i="1" dirty="0">
                <a:latin typeface="IvyPresto Text"/>
                <a:cs typeface="Segoe UI"/>
              </a:rPr>
              <a:t> and Seabird Island people</a:t>
            </a:r>
            <a:r>
              <a:rPr lang="en-US" i="1" dirty="0">
                <a:solidFill>
                  <a:srgbClr val="000000"/>
                </a:solidFill>
                <a:latin typeface="IvyPresto Text"/>
              </a:rPr>
              <a:t> . As a descendant of British and Irish settlers, I am committed to supporting reconciliation, and one step toward that is to learn about the history of the land and the original people wherever I  go on Turtle Island.  </a:t>
            </a:r>
            <a:endParaRPr lang="en-US" dirty="0">
              <a:latin typeface="IvyPresto Text"/>
            </a:endParaRPr>
          </a:p>
          <a:p>
            <a:pPr>
              <a:lnSpc>
                <a:spcPct val="100000"/>
              </a:lnSpc>
            </a:pPr>
            <a:endParaRPr lang="en-US" dirty="0"/>
          </a:p>
        </p:txBody>
      </p:sp>
    </p:spTree>
    <p:extLst>
      <p:ext uri="{BB962C8B-B14F-4D97-AF65-F5344CB8AC3E}">
        <p14:creationId xmlns:p14="http://schemas.microsoft.com/office/powerpoint/2010/main" val="158232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US"/>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US"/>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6 – Culturally Competent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506587" y="2664866"/>
            <a:ext cx="4027358" cy="3858533"/>
          </a:xfrm>
        </p:spPr>
        <p:txBody>
          <a:bodyPr/>
          <a:lstStyle/>
          <a:p>
            <a:pPr marL="0" indent="0">
              <a:buNone/>
            </a:pPr>
            <a:r>
              <a:rPr lang="en-US" sz="2000" dirty="0">
                <a:latin typeface="+mj-lt"/>
              </a:rPr>
              <a:t>What is your name? </a:t>
            </a:r>
          </a:p>
          <a:p>
            <a:pPr marL="0" indent="0">
              <a:buNone/>
            </a:pPr>
            <a:endParaRPr lang="en-US" sz="2000" dirty="0">
              <a:latin typeface="+mj-lt"/>
            </a:endParaRPr>
          </a:p>
          <a:p>
            <a:pPr marL="0" indent="0">
              <a:buNone/>
            </a:pPr>
            <a:r>
              <a:rPr lang="en-US" sz="2000" dirty="0">
                <a:latin typeface="+mj-lt"/>
              </a:rPr>
              <a:t>What is your </a:t>
            </a:r>
            <a:r>
              <a:rPr lang="en-US" sz="2000" dirty="0" err="1">
                <a:latin typeface="+mj-lt"/>
              </a:rPr>
              <a:t>favourite</a:t>
            </a:r>
            <a:r>
              <a:rPr lang="en-US" sz="2000" dirty="0">
                <a:latin typeface="+mj-lt"/>
              </a:rPr>
              <a:t> meal?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853765" y="1781799"/>
            <a:ext cx="5157775" cy="4082549"/>
          </a:xfrm>
        </p:spPr>
        <p:txBody>
          <a:bodyPr/>
          <a:lstStyle/>
          <a:p>
            <a:pPr marL="0" marR="0" indent="0">
              <a:lnSpc>
                <a:spcPct val="107000"/>
              </a:lnSpc>
              <a:spcBef>
                <a:spcPts val="0"/>
              </a:spcBef>
              <a:spcAft>
                <a:spcPts val="800"/>
              </a:spcAft>
              <a:buNone/>
            </a:pPr>
            <a:r>
              <a:rPr lang="en-US" sz="2000" dirty="0">
                <a:effectLst/>
                <a:latin typeface="+mj-lt"/>
                <a:ea typeface="Calibri" panose="020F0502020204030204" pitchFamily="34" charset="0"/>
                <a:cs typeface="Times New Roman" panose="02020603050405020304" pitchFamily="18" charset="0"/>
              </a:rPr>
              <a:t>In Module 6 we will be discussing Culturally Competent Peer Support. We will be learning about the importance of anti-racism and creating inclusive, welcoming environments for Peers. </a:t>
            </a:r>
          </a:p>
          <a:p>
            <a:pPr marL="0" marR="0" indent="0">
              <a:lnSpc>
                <a:spcPct val="107000"/>
              </a:lnSpc>
              <a:spcBef>
                <a:spcPts val="0"/>
              </a:spcBef>
              <a:spcAft>
                <a:spcPts val="800"/>
              </a:spcAft>
              <a:buNone/>
            </a:pPr>
            <a:r>
              <a:rPr lang="en-US" sz="2000" dirty="0">
                <a:effectLst/>
                <a:latin typeface="+mj-lt"/>
                <a:ea typeface="Calibri" panose="020F0502020204030204" pitchFamily="34" charset="0"/>
                <a:cs typeface="Times New Roman" panose="02020603050405020304" pitchFamily="18" charset="0"/>
              </a:rPr>
              <a:t>We will consider the meaning of community to a Peer we are intending to support. We will explore the influence of culture in the delivery of Peer Support services. We will also talk about the importance of Peer Supporters becoming familiar with the services and resources offered within our local communities.</a:t>
            </a: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701365" y="2258287"/>
            <a:ext cx="5157775" cy="4082549"/>
          </a:xfrm>
        </p:spPr>
        <p:txBody>
          <a:bodyPr/>
          <a:lstStyle/>
          <a:p>
            <a:pPr marL="0" indent="0">
              <a:buNone/>
            </a:pPr>
            <a:r>
              <a:rPr lang="en-US" sz="2000" dirty="0">
                <a:solidFill>
                  <a:schemeClr val="tx1">
                    <a:lumMod val="85000"/>
                    <a:lumOff val="15000"/>
                  </a:schemeClr>
                </a:solidFill>
                <a:latin typeface="+mj-lt"/>
              </a:rPr>
              <a:t>Through the successful completion of Module 6 you will be able to:</a:t>
            </a:r>
          </a:p>
          <a:p>
            <a:pPr marL="457200" indent="-457200">
              <a:buFont typeface="+mj-lt"/>
              <a:buAutoNum type="arabicPeriod"/>
            </a:pPr>
            <a:r>
              <a:rPr lang="en-US" sz="2000" dirty="0">
                <a:solidFill>
                  <a:schemeClr val="tx1">
                    <a:lumMod val="85000"/>
                    <a:lumOff val="15000"/>
                  </a:schemeClr>
                </a:solidFill>
                <a:latin typeface="+mj-lt"/>
              </a:rPr>
              <a:t>Identify the elements of culturally competent Peer Support and describe how Peer Supporters can deepen their understandings of a Peer’s community. </a:t>
            </a:r>
          </a:p>
          <a:p>
            <a:pPr marL="457200" indent="-457200">
              <a:buFont typeface="+mj-lt"/>
              <a:buAutoNum type="arabicPeriod"/>
            </a:pPr>
            <a:r>
              <a:rPr lang="en-US" sz="2000" dirty="0">
                <a:solidFill>
                  <a:schemeClr val="tx1">
                    <a:lumMod val="85000"/>
                    <a:lumOff val="15000"/>
                  </a:schemeClr>
                </a:solidFill>
                <a:latin typeface="+mj-lt"/>
              </a:rPr>
              <a:t>Start developing your culturally competent practice.</a:t>
            </a:r>
          </a:p>
          <a:p>
            <a:pPr marL="457200" indent="-457200">
              <a:buFont typeface="+mj-lt"/>
              <a:buAutoNum type="arabicPeriod"/>
            </a:pPr>
            <a:r>
              <a:rPr lang="en-US" sz="2000" dirty="0">
                <a:solidFill>
                  <a:schemeClr val="tx1">
                    <a:lumMod val="85000"/>
                    <a:lumOff val="15000"/>
                  </a:schemeClr>
                </a:solidFill>
                <a:latin typeface="+mj-lt"/>
              </a:rPr>
              <a:t>Become familiar with local community resources and identify strategies to further this knowledge.</a:t>
            </a: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Guidelines for Learning about Other Cultures and Communities </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6 – Culturally Competent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1768763" y="2558687"/>
            <a:ext cx="8654473" cy="2791235"/>
          </a:xfrm>
        </p:spPr>
        <p:txBody>
          <a:bodyPr/>
          <a:lstStyle/>
          <a:p>
            <a:pPr marL="342900" indent="-342900" algn="l">
              <a:buFont typeface="+mj-lt"/>
              <a:buAutoNum type="arabicPeriod"/>
            </a:pPr>
            <a:r>
              <a:rPr lang="en-US" sz="2800" dirty="0"/>
              <a:t>Strive for intellectual/cultural humility: we aren’t the authorities on other cultures and communities, we need to listen to people from those groups. </a:t>
            </a:r>
          </a:p>
          <a:p>
            <a:pPr marL="342900" indent="-342900" algn="l">
              <a:buFont typeface="+mj-lt"/>
              <a:buAutoNum type="arabicPeriod"/>
            </a:pPr>
            <a:r>
              <a:rPr lang="en-US" sz="2800" dirty="0"/>
              <a:t>Recognize the difference between opinions and informed knowledge.</a:t>
            </a:r>
          </a:p>
          <a:p>
            <a:pPr marL="342900" indent="-342900" algn="l">
              <a:buFont typeface="+mj-lt"/>
              <a:buAutoNum type="arabicPeriod"/>
            </a:pPr>
            <a:r>
              <a:rPr lang="en-US" sz="2800" dirty="0"/>
              <a:t>Recognize how your own social positionality (such as your race, class, gender, sexuality, ability-status) informs your perspectives and reactions.</a:t>
            </a:r>
          </a:p>
        </p:txBody>
      </p:sp>
      <p:sp>
        <p:nvSpPr>
          <p:cNvPr id="9" name="TextBox 8">
            <a:extLst>
              <a:ext uri="{FF2B5EF4-FFF2-40B4-BE49-F238E27FC236}">
                <a16:creationId xmlns:a16="http://schemas.microsoft.com/office/drawing/2014/main" id="{3ACFBAB5-552D-7A25-22F5-ACEFDBB025B9}"/>
              </a:ext>
            </a:extLst>
          </p:cNvPr>
          <p:cNvSpPr txBox="1"/>
          <p:nvPr/>
        </p:nvSpPr>
        <p:spPr>
          <a:xfrm>
            <a:off x="4858603" y="5454540"/>
            <a:ext cx="6332561" cy="800219"/>
          </a:xfrm>
          <a:prstGeom prst="rect">
            <a:avLst/>
          </a:prstGeom>
          <a:noFill/>
        </p:spPr>
        <p:txBody>
          <a:bodyPr wrap="square" rtlCol="0">
            <a:spAutoFit/>
          </a:bodyPr>
          <a:lstStyle/>
          <a:p>
            <a:r>
              <a:rPr lang="en-US" sz="1400" dirty="0"/>
              <a:t>“Leaning in: A student’s guide to engaging constructively with social justice content”</a:t>
            </a:r>
            <a:br>
              <a:rPr lang="en-US" sz="1400" dirty="0"/>
            </a:br>
            <a:r>
              <a:rPr lang="en-US" sz="1400" dirty="0"/>
              <a:t> - Robin </a:t>
            </a:r>
            <a:r>
              <a:rPr lang="en-US" sz="1400" dirty="0" err="1"/>
              <a:t>DiAngelo</a:t>
            </a:r>
            <a:r>
              <a:rPr lang="en-US" sz="1400" dirty="0"/>
              <a:t> and Özlem </a:t>
            </a:r>
            <a:r>
              <a:rPr lang="en-US" sz="1400" dirty="0" err="1"/>
              <a:t>Sensoy</a:t>
            </a:r>
            <a:endParaRPr lang="en-US" sz="1400" dirty="0"/>
          </a:p>
          <a:p>
            <a:endParaRPr lang="en-US" dirty="0"/>
          </a:p>
        </p:txBody>
      </p:sp>
    </p:spTree>
    <p:extLst>
      <p:ext uri="{BB962C8B-B14F-4D97-AF65-F5344CB8AC3E}">
        <p14:creationId xmlns:p14="http://schemas.microsoft.com/office/powerpoint/2010/main" val="372885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4C2AA8-F8E2-D741-9F49-38765CE2C5C9}"/>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4" name="Text Placeholder 3">
            <a:extLst>
              <a:ext uri="{FF2B5EF4-FFF2-40B4-BE49-F238E27FC236}">
                <a16:creationId xmlns:a16="http://schemas.microsoft.com/office/drawing/2014/main" id="{8F26D6FC-E97F-0942-B686-8E9B0326DA76}"/>
              </a:ext>
            </a:extLst>
          </p:cNvPr>
          <p:cNvSpPr>
            <a:spLocks noGrp="1"/>
          </p:cNvSpPr>
          <p:nvPr>
            <p:ph type="body" idx="1"/>
          </p:nvPr>
        </p:nvSpPr>
        <p:spPr>
          <a:xfrm>
            <a:off x="430960" y="334552"/>
            <a:ext cx="11348782" cy="538905"/>
          </a:xfrm>
        </p:spPr>
        <p:txBody>
          <a:bodyPr/>
          <a:lstStyle/>
          <a:p>
            <a:r>
              <a:rPr lang="en-US" dirty="0"/>
              <a:t>Module 6 – Culturally Competent Peer Support</a:t>
            </a:r>
          </a:p>
        </p:txBody>
      </p:sp>
      <p:sp>
        <p:nvSpPr>
          <p:cNvPr id="5" name="TextBox 4">
            <a:extLst>
              <a:ext uri="{FF2B5EF4-FFF2-40B4-BE49-F238E27FC236}">
                <a16:creationId xmlns:a16="http://schemas.microsoft.com/office/drawing/2014/main" id="{F2549129-EA2C-46CE-B64F-A0AE2F22F368}"/>
              </a:ext>
            </a:extLst>
          </p:cNvPr>
          <p:cNvSpPr txBox="1"/>
          <p:nvPr/>
        </p:nvSpPr>
        <p:spPr>
          <a:xfrm>
            <a:off x="943970" y="1028343"/>
            <a:ext cx="10304060" cy="4801314"/>
          </a:xfrm>
          <a:prstGeom prst="rect">
            <a:avLst/>
          </a:prstGeom>
          <a:noFill/>
        </p:spPr>
        <p:txBody>
          <a:bodyPr wrap="square" rtlCol="0">
            <a:spAutoFit/>
          </a:bodyPr>
          <a:lstStyle/>
          <a:p>
            <a:r>
              <a:rPr lang="en-US" sz="2400" b="1" dirty="0"/>
              <a:t>Diversity</a:t>
            </a:r>
            <a:r>
              <a:rPr lang="en-US" sz="2400" dirty="0"/>
              <a:t> is relational. No individual person is diverse, but we can have a diverse community or organization. This means that our community includes a large number of perspectives, experiences and identities. Diversity refers to the unique characteristics that all of us possess, both distinguishing us as individuals and identifying us as belonging to different groups. Diversity embraces the richness inherent in people’s race, ethnicity, socio-economic status, gender, religion, sexual orientation, family identification, immigration status, functional ability and age.</a:t>
            </a:r>
          </a:p>
          <a:p>
            <a:endParaRPr lang="en-US" sz="2400" dirty="0"/>
          </a:p>
          <a:p>
            <a:r>
              <a:rPr lang="en-US" sz="2400" b="1" dirty="0"/>
              <a:t>Inclusion</a:t>
            </a:r>
            <a:r>
              <a:rPr lang="en-US" sz="2400" dirty="0"/>
              <a:t> It isn’t enough to have a variety of people involved, they need to feel welcomed and respected. This is what is meant by inclusion. Inclusion involves designing our space in order to make everyone feel valued and have their needs met. </a:t>
            </a:r>
          </a:p>
          <a:p>
            <a:endParaRPr lang="en-US" dirty="0"/>
          </a:p>
        </p:txBody>
      </p:sp>
    </p:spTree>
    <p:extLst>
      <p:ext uri="{BB962C8B-B14F-4D97-AF65-F5344CB8AC3E}">
        <p14:creationId xmlns:p14="http://schemas.microsoft.com/office/powerpoint/2010/main" val="467678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leaseensureyouCOPYdocumentbeforeediting_x002e_ xmlns="55c4c3e0-b5a6-4d17-8208-23131be646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F442AE-7BEE-4888-A101-FBD6F785A9BB}">
  <ds:schemaRefs>
    <ds:schemaRef ds:uri="http://schemas.microsoft.com/office/2006/metadata/properties"/>
    <ds:schemaRef ds:uri="http://schemas.microsoft.com/office/infopath/2007/PartnerControls"/>
    <ds:schemaRef ds:uri="55c4c3e0-b5a6-4d17-8208-23131be646c2"/>
  </ds:schemaRefs>
</ds:datastoreItem>
</file>

<file path=customXml/itemProps2.xml><?xml version="1.0" encoding="utf-8"?>
<ds:datastoreItem xmlns:ds="http://schemas.openxmlformats.org/officeDocument/2006/customXml" ds:itemID="{3D892611-D4B5-4D5E-8E56-29B2D3CFACC2}">
  <ds:schemaRefs>
    <ds:schemaRef ds:uri="http://schemas.microsoft.com/sharepoint/v3/contenttype/forms"/>
  </ds:schemaRefs>
</ds:datastoreItem>
</file>

<file path=customXml/itemProps3.xml><?xml version="1.0" encoding="utf-8"?>
<ds:datastoreItem xmlns:ds="http://schemas.openxmlformats.org/officeDocument/2006/customXml" ds:itemID="{360DB66D-41AD-4388-BD26-5124E23BDF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15018</TotalTime>
  <Words>4097</Words>
  <Application>Microsoft Macintosh PowerPoint</Application>
  <PresentationFormat>Widescreen</PresentationFormat>
  <Paragraphs>306</Paragraphs>
  <Slides>25</Slides>
  <Notes>24</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25</vt:i4>
      </vt:variant>
    </vt:vector>
  </HeadingPairs>
  <TitlesOfParts>
    <vt:vector size="39" baseType="lpstr">
      <vt:lpstr>Arial</vt:lpstr>
      <vt:lpstr>Calibri</vt:lpstr>
      <vt:lpstr>Calibri Light</vt:lpstr>
      <vt:lpstr>Courier New</vt:lpstr>
      <vt:lpstr>IvyPresto Display</vt:lpstr>
      <vt:lpstr>IvyPresto Display SemiBold</vt:lpstr>
      <vt:lpstr>IvyPresto Text</vt:lpstr>
      <vt:lpstr>MuktaMahee ExtraLight</vt:lpstr>
      <vt:lpstr>MuktaMahee Light</vt:lpstr>
      <vt:lpstr>MuktaMahee Medium</vt:lpstr>
      <vt:lpstr>MuktaMahee Regular</vt:lpstr>
      <vt:lpstr>Verdana</vt:lpstr>
      <vt:lpstr>Office Theme</vt:lpstr>
      <vt:lpstr>1_Office Theme</vt:lpstr>
      <vt:lpstr>Housekeeping</vt:lpstr>
      <vt:lpstr>Expectations</vt:lpstr>
      <vt:lpstr>Culturally Competent Peer Support</vt:lpstr>
      <vt:lpstr>Land Acknowledgement</vt:lpstr>
      <vt:lpstr>PowerPoint Presentation</vt:lpstr>
      <vt:lpstr>Module Overview</vt:lpstr>
      <vt:lpstr>Learning Objectives</vt:lpstr>
      <vt:lpstr>Guidelines for Learning about Other Cultures and Communities </vt:lpstr>
      <vt:lpstr>PowerPoint Presentation</vt:lpstr>
      <vt:lpstr>PowerPoint Presentation</vt:lpstr>
      <vt:lpstr>Small Group Activity</vt:lpstr>
      <vt:lpstr>Cultural Competency is the ability to interact effectively and comfortably with people from different cultures. </vt:lpstr>
      <vt:lpstr>You are assigned to work with a peer from a culture that is very different from your own.</vt:lpstr>
      <vt:lpstr>PowerPoint Presentation</vt:lpstr>
      <vt:lpstr>Golden Rule vs. The Platinum Rule</vt:lpstr>
      <vt:lpstr>PowerPoint Presentation</vt:lpstr>
      <vt:lpstr>Unconscious Bias and Microaggressions </vt:lpstr>
      <vt:lpstr>PowerPoint Presentation</vt:lpstr>
      <vt:lpstr>Resources</vt:lpstr>
      <vt:lpstr>Gender Identity vs Sexual Orientation </vt:lpstr>
      <vt:lpstr>PowerPoint Presentation</vt:lpstr>
      <vt:lpstr>PowerPoint Presentation</vt:lpstr>
      <vt:lpstr>PowerPoint Presentation</vt:lpstr>
      <vt:lpstr>Homework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Mina Zahine</cp:lastModifiedBy>
  <cp:revision>165</cp:revision>
  <cp:lastPrinted>2023-01-26T07:12:26Z</cp:lastPrinted>
  <dcterms:created xsi:type="dcterms:W3CDTF">2023-01-01T00:36:40Z</dcterms:created>
  <dcterms:modified xsi:type="dcterms:W3CDTF">2025-03-28T16:40:08Z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0x0101009F90AADE53214F4BBEB5AFA0C3321DC6</vt:lpwstr>
  </property>
  <property fmtid="{D5CDD505-2E9C-101B-9397-08002B2CF9AE}" pid="3" name="Order">
    <vt:lpwstr>2600.00000000000</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